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71" r:id="rId2"/>
    <p:sldId id="338" r:id="rId3"/>
    <p:sldId id="340" r:id="rId4"/>
    <p:sldId id="337" r:id="rId5"/>
    <p:sldId id="308" r:id="rId6"/>
    <p:sldId id="297" r:id="rId7"/>
    <p:sldId id="336" r:id="rId8"/>
    <p:sldId id="309" r:id="rId9"/>
    <p:sldId id="341" r:id="rId10"/>
    <p:sldId id="332" r:id="rId11"/>
    <p:sldId id="333" r:id="rId12"/>
    <p:sldId id="307" r:id="rId13"/>
    <p:sldId id="295" r:id="rId14"/>
    <p:sldId id="288" r:id="rId15"/>
    <p:sldId id="335" r:id="rId16"/>
    <p:sldId id="300" r:id="rId17"/>
    <p:sldId id="311" r:id="rId18"/>
    <p:sldId id="319" r:id="rId19"/>
    <p:sldId id="330" r:id="rId20"/>
    <p:sldId id="329" r:id="rId21"/>
    <p:sldId id="313" r:id="rId22"/>
    <p:sldId id="302" r:id="rId23"/>
    <p:sldId id="303" r:id="rId24"/>
    <p:sldId id="304" r:id="rId25"/>
    <p:sldId id="339" r:id="rId26"/>
    <p:sldId id="328" r:id="rId27"/>
    <p:sldId id="325" r:id="rId28"/>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erson, Alexander" initials="A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A63"/>
    <a:srgbClr val="EAEAEA"/>
    <a:srgbClr val="CD9D2C"/>
    <a:srgbClr val="00689B"/>
    <a:srgbClr val="9CB63C"/>
    <a:srgbClr val="00A8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80783" autoAdjust="0"/>
  </p:normalViewPr>
  <p:slideViewPr>
    <p:cSldViewPr snapToGrid="0">
      <p:cViewPr>
        <p:scale>
          <a:sx n="80" d="100"/>
          <a:sy n="80" d="100"/>
        </p:scale>
        <p:origin x="-124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Chart%20in%20Pumariega%20April%202016%20(Compatibility%20Mode)"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Employeed</c:v>
                </c:pt>
              </c:strCache>
            </c:strRef>
          </c:tx>
          <c:spPr>
            <a:solidFill>
              <a:schemeClr val="accent1"/>
            </a:solidFill>
          </c:spPr>
          <c:invertIfNegative val="0"/>
          <c:dPt>
            <c:idx val="0"/>
            <c:invertIfNegative val="0"/>
            <c:bubble3D val="0"/>
          </c:dPt>
          <c:dLbls>
            <c:spPr>
              <a:noFill/>
              <a:ln w="21092">
                <a:noFill/>
              </a:ln>
            </c:spPr>
            <c:txPr>
              <a:bodyPr/>
              <a:lstStyle/>
              <a:p>
                <a:pPr>
                  <a:defRPr sz="1163"/>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Associate in Arts ($35, 976)</c:v>
                </c:pt>
                <c:pt idx="1">
                  <c:v>College Credit Certificate ($40,868)</c:v>
                </c:pt>
                <c:pt idx="2">
                  <c:v>Associate in Science ($51,340)</c:v>
                </c:pt>
                <c:pt idx="3">
                  <c:v>Bachelors ($57,924)</c:v>
                </c:pt>
                <c:pt idx="4">
                  <c:v>Career/Technical Certificate ($43,032) </c:v>
                </c:pt>
                <c:pt idx="5">
                  <c:v>Apprenticeship ($55,140)</c:v>
                </c:pt>
                <c:pt idx="6">
                  <c:v>Associate in Applied Science ($42,176)</c:v>
                </c:pt>
              </c:strCache>
            </c:strRef>
          </c:cat>
          <c:val>
            <c:numRef>
              <c:f>Sheet1!$B$2:$B$8</c:f>
              <c:numCache>
                <c:formatCode>0%</c:formatCode>
                <c:ptCount val="7"/>
                <c:pt idx="0">
                  <c:v>0.96599999999999997</c:v>
                </c:pt>
                <c:pt idx="1">
                  <c:v>0.94599999999999995</c:v>
                </c:pt>
                <c:pt idx="2">
                  <c:v>0.94499999999999995</c:v>
                </c:pt>
                <c:pt idx="3">
                  <c:v>0.92600000000000005</c:v>
                </c:pt>
                <c:pt idx="4">
                  <c:v>0.92</c:v>
                </c:pt>
                <c:pt idx="5">
                  <c:v>0.90400000000000003</c:v>
                </c:pt>
                <c:pt idx="6">
                  <c:v>0.89600000000000002</c:v>
                </c:pt>
              </c:numCache>
            </c:numRef>
          </c:val>
        </c:ser>
        <c:dLbls>
          <c:showLegendKey val="0"/>
          <c:showVal val="0"/>
          <c:showCatName val="0"/>
          <c:showSerName val="0"/>
          <c:showPercent val="0"/>
          <c:showBubbleSize val="0"/>
        </c:dLbls>
        <c:gapWidth val="55"/>
        <c:axId val="89155840"/>
        <c:axId val="89166208"/>
      </c:barChart>
      <c:catAx>
        <c:axId val="89155840"/>
        <c:scaling>
          <c:orientation val="minMax"/>
        </c:scaling>
        <c:delete val="0"/>
        <c:axPos val="b"/>
        <c:title>
          <c:tx>
            <c:rich>
              <a:bodyPr/>
              <a:lstStyle/>
              <a:p>
                <a:pPr>
                  <a:defRPr sz="913" b="0" i="0" u="none" strike="noStrike" baseline="0">
                    <a:solidFill>
                      <a:srgbClr val="000000"/>
                    </a:solidFill>
                    <a:latin typeface="Calibri"/>
                    <a:ea typeface="Calibri"/>
                    <a:cs typeface="Calibri"/>
                  </a:defRPr>
                </a:pPr>
                <a:r>
                  <a:rPr lang="en-US" sz="996" b="1" i="0" u="none" strike="noStrike" baseline="0">
                    <a:solidFill>
                      <a:srgbClr val="000000"/>
                    </a:solidFill>
                    <a:latin typeface="Calibri"/>
                  </a:rPr>
                  <a:t>Credential Type and Average Full-time Wage</a:t>
                </a:r>
              </a:p>
            </c:rich>
          </c:tx>
          <c:layout>
            <c:manualLayout>
              <c:xMode val="edge"/>
              <c:yMode val="edge"/>
              <c:x val="0.34110627545358746"/>
              <c:y val="0.90717818167465902"/>
            </c:manualLayout>
          </c:layout>
          <c:overlay val="0"/>
        </c:title>
        <c:numFmt formatCode="General" sourceLinked="0"/>
        <c:majorTickMark val="cross"/>
        <c:minorTickMark val="none"/>
        <c:tickLblPos val="nextTo"/>
        <c:spPr>
          <a:ln w="13183"/>
        </c:spPr>
        <c:crossAx val="89166208"/>
        <c:crosses val="autoZero"/>
        <c:auto val="1"/>
        <c:lblAlgn val="ctr"/>
        <c:lblOffset val="100"/>
        <c:noMultiLvlLbl val="0"/>
      </c:catAx>
      <c:valAx>
        <c:axId val="89166208"/>
        <c:scaling>
          <c:orientation val="minMax"/>
          <c:max val="0.98"/>
          <c:min val="0.5"/>
        </c:scaling>
        <c:delete val="0"/>
        <c:axPos val="l"/>
        <c:majorGridlines>
          <c:spPr>
            <a:ln>
              <a:solidFill>
                <a:schemeClr val="bg1">
                  <a:lumMod val="85000"/>
                </a:schemeClr>
              </a:solidFill>
            </a:ln>
          </c:spPr>
        </c:majorGridlines>
        <c:title>
          <c:tx>
            <c:rich>
              <a:bodyPr/>
              <a:lstStyle/>
              <a:p>
                <a:pPr>
                  <a:defRPr sz="913" b="0" i="0" u="none" strike="noStrike" baseline="0">
                    <a:solidFill>
                      <a:srgbClr val="000000"/>
                    </a:solidFill>
                    <a:latin typeface="Calibri"/>
                    <a:ea typeface="Calibri"/>
                    <a:cs typeface="Calibri"/>
                  </a:defRPr>
                </a:pPr>
                <a:r>
                  <a:rPr lang="en-US" sz="996" b="1" i="0" u="none" strike="noStrike" baseline="0">
                    <a:solidFill>
                      <a:srgbClr val="000000"/>
                    </a:solidFill>
                    <a:latin typeface="Calibri"/>
                  </a:rPr>
                  <a:t>Percent Employed</a:t>
                </a:r>
              </a:p>
            </c:rich>
          </c:tx>
          <c:layout>
            <c:manualLayout>
              <c:xMode val="edge"/>
              <c:yMode val="edge"/>
              <c:x val="1.7000941974904895E-2"/>
              <c:y val="0.18318789098731081"/>
            </c:manualLayout>
          </c:layout>
          <c:overlay val="0"/>
        </c:title>
        <c:numFmt formatCode="0%" sourceLinked="1"/>
        <c:majorTickMark val="out"/>
        <c:minorTickMark val="none"/>
        <c:tickLblPos val="nextTo"/>
        <c:crossAx val="89155840"/>
        <c:crosses val="autoZero"/>
        <c:crossBetween val="between"/>
      </c:valAx>
      <c:spPr>
        <a:noFill/>
        <a:ln w="21092">
          <a:noFill/>
        </a:ln>
      </c:spPr>
    </c:plotArea>
    <c:plotVisOnly val="1"/>
    <c:dispBlanksAs val="gap"/>
    <c:showDLblsOverMax val="0"/>
  </c:chart>
  <c:spPr>
    <a:noFill/>
    <a:ln>
      <a:noFill/>
    </a:ln>
  </c:spPr>
  <c:txPr>
    <a:bodyPr/>
    <a:lstStyle/>
    <a:p>
      <a:pPr>
        <a:defRPr sz="996"/>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8248907170908226"/>
          <c:y val="0.14289630470365119"/>
          <c:w val="0.33775851280179381"/>
          <c:h val="0.73310973989648831"/>
        </c:manualLayout>
      </c:layout>
      <c:pieChart>
        <c:varyColors val="0"/>
        <c:ser>
          <c:idx val="0"/>
          <c:order val="0"/>
          <c:tx>
            <c:strRef>
              <c:f>'[Chart in Pumariega April 2016 (Compatibility Mode)]Sheet1'!$A$2</c:f>
              <c:strCache>
                <c:ptCount val="1"/>
                <c:pt idx="0">
                  <c:v>Region 1</c:v>
                </c:pt>
              </c:strCache>
            </c:strRef>
          </c:tx>
          <c:spPr>
            <a:gradFill flip="none" rotWithShape="1">
              <a:gsLst>
                <a:gs pos="0">
                  <a:schemeClr val="accent1">
                    <a:satOff val="-3355"/>
                    <a:lumOff val="26614"/>
                  </a:schemeClr>
                </a:gs>
                <a:gs pos="100000">
                  <a:schemeClr val="accent1"/>
                </a:gs>
              </a:gsLst>
              <a:lin ang="5400000" scaled="0"/>
            </a:gradFill>
            <a:ln w="12700" cap="flat">
              <a:noFill/>
              <a:miter lim="400000"/>
            </a:ln>
            <a:effectLst>
              <a:outerShdw blurRad="50800" dist="38100" dir="2700000" algn="tl" rotWithShape="0">
                <a:prstClr val="black">
                  <a:alpha val="40000"/>
                </a:prstClr>
              </a:outerShdw>
            </a:effectLst>
          </c:spPr>
          <c:dPt>
            <c:idx val="0"/>
            <c:bubble3D val="0"/>
            <c:spPr>
              <a:solidFill>
                <a:srgbClr val="AC2791"/>
              </a:solidFill>
              <a:ln w="12700" cap="flat">
                <a:noFill/>
                <a:miter lim="400000"/>
              </a:ln>
              <a:effectLst>
                <a:outerShdw blurRad="50800" dist="38100" dir="2700000" algn="tl" rotWithShape="0">
                  <a:prstClr val="black">
                    <a:alpha val="40000"/>
                  </a:prstClr>
                </a:outerShdw>
              </a:effectLst>
            </c:spPr>
          </c:dPt>
          <c:dPt>
            <c:idx val="1"/>
            <c:bubble3D val="0"/>
            <c:spPr>
              <a:solidFill>
                <a:srgbClr val="20BBC6"/>
              </a:solidFill>
              <a:ln w="12700" cap="flat">
                <a:noFill/>
                <a:miter lim="400000"/>
              </a:ln>
              <a:effectLst>
                <a:outerShdw blurRad="50800" dist="38100" dir="2700000" algn="tl" rotWithShape="0">
                  <a:prstClr val="black">
                    <a:alpha val="40000"/>
                  </a:prstClr>
                </a:outerShdw>
              </a:effectLst>
            </c:spPr>
          </c:dPt>
          <c:dPt>
            <c:idx val="2"/>
            <c:bubble3D val="0"/>
            <c:spPr>
              <a:solidFill>
                <a:srgbClr val="CADA2A"/>
              </a:solidFill>
              <a:ln w="12700" cap="flat">
                <a:noFill/>
                <a:miter lim="400000"/>
              </a:ln>
              <a:effectLst>
                <a:outerShdw blurRad="50800" dist="38100" dir="2700000" algn="tl" rotWithShape="0">
                  <a:prstClr val="black">
                    <a:alpha val="40000"/>
                  </a:prstClr>
                </a:outerShdw>
              </a:effectLst>
            </c:spPr>
          </c:dPt>
          <c:dPt>
            <c:idx val="3"/>
            <c:bubble3D val="0"/>
            <c:spPr>
              <a:solidFill>
                <a:srgbClr val="66AA39"/>
              </a:solidFill>
              <a:ln w="12700" cap="flat">
                <a:noFill/>
                <a:miter lim="400000"/>
              </a:ln>
              <a:effectLst>
                <a:outerShdw blurRad="50800" dist="38100" dir="2700000" algn="tl" rotWithShape="0">
                  <a:prstClr val="black">
                    <a:alpha val="40000"/>
                  </a:prstClr>
                </a:outerShdw>
              </a:effectLst>
            </c:spPr>
          </c:dPt>
          <c:dPt>
            <c:idx val="4"/>
            <c:bubble3D val="0"/>
            <c:spPr>
              <a:solidFill>
                <a:srgbClr val="F8981C"/>
              </a:solidFill>
              <a:ln w="12700" cap="flat">
                <a:noFill/>
                <a:miter lim="400000"/>
              </a:ln>
              <a:effectLst>
                <a:outerShdw blurRad="50800" dist="38100" dir="2700000" algn="tl" rotWithShape="0">
                  <a:prstClr val="black">
                    <a:alpha val="40000"/>
                  </a:prstClr>
                </a:outerShdw>
              </a:effectLst>
            </c:spPr>
          </c:dPt>
          <c:dPt>
            <c:idx val="5"/>
            <c:bubble3D val="0"/>
            <c:spPr>
              <a:solidFill>
                <a:srgbClr val="4223A8"/>
              </a:solidFill>
              <a:ln w="12700" cap="flat">
                <a:noFill/>
                <a:miter lim="400000"/>
              </a:ln>
              <a:effectLst>
                <a:outerShdw blurRad="50800" dist="38100" dir="2700000" algn="tl" rotWithShape="0">
                  <a:prstClr val="black">
                    <a:alpha val="40000"/>
                  </a:prstClr>
                </a:outerShdw>
              </a:effectLst>
            </c:spPr>
          </c:dPt>
          <c:dPt>
            <c:idx val="6"/>
            <c:bubble3D val="0"/>
            <c:spPr>
              <a:solidFill>
                <a:srgbClr val="0000FF"/>
              </a:solidFill>
              <a:ln w="12700" cap="flat">
                <a:noFill/>
                <a:miter lim="400000"/>
              </a:ln>
              <a:effectLst>
                <a:outerShdw blurRad="50800" dist="38100" dir="2700000" algn="tl" rotWithShape="0">
                  <a:prstClr val="black">
                    <a:alpha val="40000"/>
                  </a:prstClr>
                </a:outerShdw>
              </a:effectLst>
            </c:spPr>
          </c:dPt>
          <c:dPt>
            <c:idx val="7"/>
            <c:bubble3D val="0"/>
            <c:spPr>
              <a:gradFill flip="none" rotWithShape="1">
                <a:gsLst>
                  <a:gs pos="0">
                    <a:schemeClr val="accent2">
                      <a:hueOff val="-2473793"/>
                      <a:satOff val="-50209"/>
                      <a:lumOff val="23543"/>
                    </a:schemeClr>
                  </a:gs>
                  <a:gs pos="100000">
                    <a:schemeClr val="accent2"/>
                  </a:gs>
                </a:gsLst>
                <a:lin ang="5400000" scaled="0"/>
              </a:gradFill>
              <a:ln w="12700" cap="flat">
                <a:noFill/>
                <a:miter lim="400000"/>
              </a:ln>
              <a:effectLst>
                <a:outerShdw blurRad="50800" dist="38100" dir="2700000" algn="tl" rotWithShape="0">
                  <a:prstClr val="black">
                    <a:alpha val="40000"/>
                  </a:prstClr>
                </a:outerShdw>
              </a:effectLst>
            </c:spPr>
          </c:dPt>
          <c:dPt>
            <c:idx val="8"/>
            <c:bubble3D val="0"/>
            <c:spPr>
              <a:gradFill flip="none" rotWithShape="1">
                <a:gsLst>
                  <a:gs pos="0">
                    <a:schemeClr val="accent3">
                      <a:hueOff val="136527"/>
                      <a:satOff val="23858"/>
                      <a:lumOff val="7773"/>
                    </a:schemeClr>
                  </a:gs>
                  <a:gs pos="100000">
                    <a:schemeClr val="accent3">
                      <a:hueOff val="-192295"/>
                      <a:satOff val="2884"/>
                      <a:lumOff val="-7566"/>
                    </a:schemeClr>
                  </a:gs>
                </a:gsLst>
                <a:lin ang="5400000" scaled="0"/>
              </a:gradFill>
              <a:ln w="12700" cap="flat">
                <a:noFill/>
                <a:miter lim="400000"/>
              </a:ln>
              <a:effectLst>
                <a:outerShdw blurRad="50800" dist="38100" dir="2700000" algn="tl" rotWithShape="0">
                  <a:prstClr val="black">
                    <a:alpha val="40000"/>
                  </a:prstClr>
                </a:outerShdw>
              </a:effectLst>
            </c:spPr>
          </c:dPt>
          <c:dPt>
            <c:idx val="9"/>
            <c:bubble3D val="0"/>
            <c:spPr>
              <a:gradFill flip="none" rotWithShape="1">
                <a:gsLst>
                  <a:gs pos="0">
                    <a:schemeClr val="accent4">
                      <a:hueOff val="495547"/>
                      <a:lumOff val="5161"/>
                    </a:schemeClr>
                  </a:gs>
                  <a:gs pos="100000">
                    <a:schemeClr val="accent4"/>
                  </a:gs>
                </a:gsLst>
                <a:lin ang="5400000" scaled="0"/>
              </a:gradFill>
              <a:ln w="12700" cap="flat">
                <a:noFill/>
                <a:miter lim="400000"/>
              </a:ln>
              <a:effectLst>
                <a:outerShdw blurRad="50800" dist="38100" dir="2700000" algn="tl" rotWithShape="0">
                  <a:prstClr val="black">
                    <a:alpha val="40000"/>
                  </a:prstClr>
                </a:outerShdw>
              </a:effectLst>
            </c:spPr>
          </c:dPt>
          <c:dPt>
            <c:idx val="10"/>
            <c:bubble3D val="0"/>
            <c:spPr>
              <a:gradFill flip="none" rotWithShape="1">
                <a:gsLst>
                  <a:gs pos="0">
                    <a:schemeClr val="accent5">
                      <a:hueOff val="260291"/>
                      <a:satOff val="1998"/>
                      <a:lumOff val="12368"/>
                    </a:schemeClr>
                  </a:gs>
                  <a:gs pos="100000">
                    <a:schemeClr val="accent5"/>
                  </a:gs>
                </a:gsLst>
                <a:lin ang="5400000" scaled="0"/>
              </a:gradFill>
              <a:ln w="12700" cap="flat">
                <a:noFill/>
                <a:miter lim="400000"/>
              </a:ln>
              <a:effectLst>
                <a:outerShdw blurRad="50800" dist="38100" dir="2700000" algn="tl" rotWithShape="0">
                  <a:prstClr val="black">
                    <a:alpha val="40000"/>
                  </a:prstClr>
                </a:outerShdw>
              </a:effectLst>
            </c:spPr>
          </c:dPt>
          <c:dLbls>
            <c:dLbl>
              <c:idx val="0"/>
              <c:layout>
                <c:manualLayout>
                  <c:x val="-0.109390855146949"/>
                  <c:y val="7.5257695787976702E-3"/>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6.4760383042806499E-2"/>
                  <c:y val="-0.10243700390291199"/>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1.11831918382355E-2"/>
                  <c:y val="-6.86124951337755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2.3443111814645329E-2"/>
                  <c:y val="-4.945390617798201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4"/>
              <c:layout>
                <c:manualLayout>
                  <c:x val="5.8511235504515053E-3"/>
                  <c:y val="-3.8370890868095739E-2"/>
                </c:manualLayout>
              </c:layout>
              <c:dLblPos val="bestFit"/>
              <c:showLegendKey val="0"/>
              <c:showVal val="0"/>
              <c:showCatName val="0"/>
              <c:showSerName val="0"/>
              <c:showPercent val="1"/>
              <c:showBubbleSize val="0"/>
              <c:extLst>
                <c:ext xmlns:c15="http://schemas.microsoft.com/office/drawing/2012/chart" uri="{CE6537A1-D6FC-4f65-9D91-7224C49458BB}">
                  <c15:layout>
                    <c:manualLayout>
                      <c:w val="5.2846927787872672E-2"/>
                      <c:h val="8.3651972165495803E-2"/>
                    </c:manualLayout>
                  </c15:layout>
                </c:ext>
              </c:extLst>
            </c:dLbl>
            <c:dLbl>
              <c:idx val="5"/>
              <c:layout>
                <c:manualLayout>
                  <c:x val="1.1176961201019983E-2"/>
                  <c:y val="-4.7354866744687557E-2"/>
                </c:manualLayout>
              </c:layout>
              <c:dLblPos val="bestFit"/>
              <c:showLegendKey val="0"/>
              <c:showVal val="0"/>
              <c:showCatName val="0"/>
              <c:showSerName val="0"/>
              <c:showPercent val="1"/>
              <c:showBubbleSize val="0"/>
              <c:extLst>
                <c:ext xmlns:c15="http://schemas.microsoft.com/office/drawing/2012/chart" uri="{CE6537A1-D6FC-4f65-9D91-7224C49458BB}">
                  <c15:layout>
                    <c:manualLayout>
                      <c:w val="5.3416795083595404E-2"/>
                      <c:h val="5.7757396963669466E-2"/>
                    </c:manualLayout>
                  </c15:layout>
                </c:ext>
              </c:extLst>
            </c:dLbl>
            <c:dLbl>
              <c:idx val="6"/>
              <c:layout>
                <c:manualLayout>
                  <c:x val="1.54449893116806E-3"/>
                  <c:y val="-7.6150815629515103E-2"/>
                </c:manualLayout>
              </c:layout>
              <c:dLblPos val="bestFit"/>
              <c:showLegendKey val="0"/>
              <c:showVal val="0"/>
              <c:showCatName val="0"/>
              <c:showSerName val="0"/>
              <c:showPercent val="1"/>
              <c:showBubbleSize val="0"/>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numFmt formatCode="#,##0%" sourceLinked="0"/>
            <c:spPr>
              <a:noFill/>
              <a:ln w="25400">
                <a:noFill/>
              </a:ln>
            </c:spPr>
            <c:txPr>
              <a:bodyPr/>
              <a:lstStyle/>
              <a:p>
                <a:pPr>
                  <a:defRPr sz="1400" b="1" i="0" u="none" strike="noStrike">
                    <a:solidFill>
                      <a:schemeClr val="tx1"/>
                    </a:solidFill>
                    <a:effectLst/>
                    <a:latin typeface="+mn-lt"/>
                  </a:defRPr>
                </a:pPr>
                <a:endParaRPr lang="en-US"/>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'[Chart in Pumariega April 2016 (Compatibility Mode)]Sheet1'!$B$1:$G$1</c:f>
              <c:strCache>
                <c:ptCount val="6"/>
                <c:pt idx="0">
                  <c:v>Associate in Arts</c:v>
                </c:pt>
                <c:pt idx="1">
                  <c:v>Associate in Applied Science &amp; Associate in Science</c:v>
                </c:pt>
                <c:pt idx="2">
                  <c:v>Baccalaureates</c:v>
                </c:pt>
                <c:pt idx="3">
                  <c:v>College Credit Certificate</c:v>
                </c:pt>
                <c:pt idx="4">
                  <c:v>Career Technical Certificate</c:v>
                </c:pt>
                <c:pt idx="5">
                  <c:v>Adult &amp; Secondary Education</c:v>
                </c:pt>
              </c:strCache>
            </c:strRef>
          </c:cat>
          <c:val>
            <c:numRef>
              <c:f>'[Chart in Pumariega April 2016 (Compatibility Mode)]Sheet1'!$B$2:$G$2</c:f>
              <c:numCache>
                <c:formatCode>General</c:formatCode>
                <c:ptCount val="6"/>
                <c:pt idx="0">
                  <c:v>337360</c:v>
                </c:pt>
                <c:pt idx="1">
                  <c:v>108607</c:v>
                </c:pt>
                <c:pt idx="2">
                  <c:v>38954</c:v>
                </c:pt>
                <c:pt idx="3">
                  <c:v>32988</c:v>
                </c:pt>
                <c:pt idx="4">
                  <c:v>19315</c:v>
                </c:pt>
                <c:pt idx="5">
                  <c:v>31743</c:v>
                </c:pt>
              </c:numCache>
            </c:numRef>
          </c:val>
        </c:ser>
        <c:dLbls>
          <c:showLegendKey val="0"/>
          <c:showVal val="0"/>
          <c:showCatName val="0"/>
          <c:showSerName val="0"/>
          <c:showPercent val="0"/>
          <c:showBubbleSize val="0"/>
          <c:showLeaderLines val="0"/>
        </c:dLbls>
        <c:firstSliceAng val="0"/>
      </c:pieChart>
      <c:spPr>
        <a:noFill/>
        <a:ln w="25400">
          <a:noFill/>
        </a:ln>
      </c:spPr>
    </c:plotArea>
    <c:legend>
      <c:legendPos val="l"/>
      <c:layout>
        <c:manualLayout>
          <c:xMode val="edge"/>
          <c:yMode val="edge"/>
          <c:x val="5.9019556798118713E-3"/>
          <c:y val="0.16416509616722419"/>
          <c:w val="0.51803913384267486"/>
          <c:h val="0.71709240636706617"/>
        </c:manualLayout>
      </c:layout>
      <c:overlay val="0"/>
      <c:txPr>
        <a:bodyPr/>
        <a:lstStyle/>
        <a:p>
          <a:pPr>
            <a:defRPr sz="1600"/>
          </a:pPr>
          <a:endParaRPr lang="en-US"/>
        </a:p>
      </c:txPr>
    </c:legend>
    <c:plotVisOnly val="1"/>
    <c:dispBlanksAs val="gap"/>
    <c:showDLblsOverMax val="1"/>
  </c:chart>
  <c:spPr>
    <a:noFill/>
    <a:ln w="6350">
      <a:noFill/>
    </a:ln>
  </c:sp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49887F-E98B-4EB7-B6AE-43B0C7D16AAE}"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5DDDB411-261D-4CFB-87B8-BA8B5FECB70C}">
      <dgm:prSet phldrT="[Text]"/>
      <dgm:spPr/>
      <dgm:t>
        <a:bodyPr/>
        <a:lstStyle/>
        <a:p>
          <a:r>
            <a:rPr lang="en-US" dirty="0" smtClean="0"/>
            <a:t>Applied to SUS</a:t>
          </a:r>
          <a:endParaRPr lang="en-US" dirty="0"/>
        </a:p>
      </dgm:t>
    </dgm:pt>
    <dgm:pt modelId="{A4CCBEC9-FABE-4286-B854-F752BC2C2829}" type="parTrans" cxnId="{81FE4DFF-FE8C-4C65-913F-CAFE0B593B49}">
      <dgm:prSet/>
      <dgm:spPr/>
      <dgm:t>
        <a:bodyPr/>
        <a:lstStyle/>
        <a:p>
          <a:endParaRPr lang="en-US"/>
        </a:p>
      </dgm:t>
    </dgm:pt>
    <dgm:pt modelId="{54F862B9-474B-4AE5-8D33-37FCF91C446E}" type="sibTrans" cxnId="{81FE4DFF-FE8C-4C65-913F-CAFE0B593B49}">
      <dgm:prSet/>
      <dgm:spPr/>
      <dgm:t>
        <a:bodyPr/>
        <a:lstStyle/>
        <a:p>
          <a:endParaRPr lang="en-US"/>
        </a:p>
      </dgm:t>
    </dgm:pt>
    <dgm:pt modelId="{CB4EA2C4-8CE6-412A-934C-C33769507376}">
      <dgm:prSet phldrT="[Text]"/>
      <dgm:spPr/>
      <dgm:t>
        <a:bodyPr/>
        <a:lstStyle/>
        <a:p>
          <a:r>
            <a:rPr lang="en-US" dirty="0" smtClean="0"/>
            <a:t>35,326 students</a:t>
          </a:r>
          <a:endParaRPr lang="en-US" dirty="0"/>
        </a:p>
      </dgm:t>
    </dgm:pt>
    <dgm:pt modelId="{0CC8BFA7-EAD7-49A0-A92D-AEC8E8D12BEB}" type="parTrans" cxnId="{44F3E44D-AA53-45B8-B5AC-7FCDABB9E7E0}">
      <dgm:prSet/>
      <dgm:spPr/>
      <dgm:t>
        <a:bodyPr/>
        <a:lstStyle/>
        <a:p>
          <a:endParaRPr lang="en-US"/>
        </a:p>
      </dgm:t>
    </dgm:pt>
    <dgm:pt modelId="{FBD1DF6C-EE98-4C83-BF50-1B27C3D75FA0}" type="sibTrans" cxnId="{44F3E44D-AA53-45B8-B5AC-7FCDABB9E7E0}">
      <dgm:prSet/>
      <dgm:spPr/>
      <dgm:t>
        <a:bodyPr/>
        <a:lstStyle/>
        <a:p>
          <a:endParaRPr lang="en-US"/>
        </a:p>
      </dgm:t>
    </dgm:pt>
    <dgm:pt modelId="{09B54D53-51AB-4491-AC00-A3E5EA4B11BA}">
      <dgm:prSet phldrT="[Text]"/>
      <dgm:spPr/>
      <dgm:t>
        <a:bodyPr/>
        <a:lstStyle/>
        <a:p>
          <a:r>
            <a:rPr lang="en-US" dirty="0" smtClean="0"/>
            <a:t>Accepted to SUS</a:t>
          </a:r>
          <a:endParaRPr lang="en-US" dirty="0"/>
        </a:p>
      </dgm:t>
    </dgm:pt>
    <dgm:pt modelId="{040685BC-C4ED-4F20-9B4C-A59F03872036}" type="parTrans" cxnId="{F4A08B1D-569A-4BDD-88C8-0930E546BAA8}">
      <dgm:prSet/>
      <dgm:spPr/>
      <dgm:t>
        <a:bodyPr/>
        <a:lstStyle/>
        <a:p>
          <a:endParaRPr lang="en-US"/>
        </a:p>
      </dgm:t>
    </dgm:pt>
    <dgm:pt modelId="{578443B8-47EB-4FC0-9967-7FAA8989F8CE}" type="sibTrans" cxnId="{F4A08B1D-569A-4BDD-88C8-0930E546BAA8}">
      <dgm:prSet/>
      <dgm:spPr/>
      <dgm:t>
        <a:bodyPr/>
        <a:lstStyle/>
        <a:p>
          <a:endParaRPr lang="en-US"/>
        </a:p>
      </dgm:t>
    </dgm:pt>
    <dgm:pt modelId="{4F9CBF0A-DC27-48EF-8BF4-DC61F95869E4}">
      <dgm:prSet phldrT="[Text]"/>
      <dgm:spPr/>
      <dgm:t>
        <a:bodyPr/>
        <a:lstStyle/>
        <a:p>
          <a:r>
            <a:rPr lang="en-US" dirty="0" smtClean="0"/>
            <a:t>30,107</a:t>
          </a:r>
          <a:endParaRPr lang="en-US" dirty="0"/>
        </a:p>
      </dgm:t>
    </dgm:pt>
    <dgm:pt modelId="{246BDF21-7C56-4091-9CBF-07BBFC365EAF}" type="parTrans" cxnId="{03F16335-286F-428B-8232-80DE35FE7BBF}">
      <dgm:prSet/>
      <dgm:spPr/>
      <dgm:t>
        <a:bodyPr/>
        <a:lstStyle/>
        <a:p>
          <a:endParaRPr lang="en-US"/>
        </a:p>
      </dgm:t>
    </dgm:pt>
    <dgm:pt modelId="{792ED923-A535-401E-8492-3455CFD24322}" type="sibTrans" cxnId="{03F16335-286F-428B-8232-80DE35FE7BBF}">
      <dgm:prSet/>
      <dgm:spPr/>
      <dgm:t>
        <a:bodyPr/>
        <a:lstStyle/>
        <a:p>
          <a:endParaRPr lang="en-US"/>
        </a:p>
      </dgm:t>
    </dgm:pt>
    <dgm:pt modelId="{2F232109-8337-4E93-822C-4C8253B40CE6}">
      <dgm:prSet phldrT="[Text]"/>
      <dgm:spPr/>
      <dgm:t>
        <a:bodyPr/>
        <a:lstStyle/>
        <a:p>
          <a:r>
            <a:rPr lang="en-US" dirty="0" smtClean="0"/>
            <a:t>Enrolled in SUS</a:t>
          </a:r>
          <a:endParaRPr lang="en-US" dirty="0"/>
        </a:p>
      </dgm:t>
    </dgm:pt>
    <dgm:pt modelId="{F402D020-4650-431C-891B-83B950A98166}" type="parTrans" cxnId="{95C3B81C-CE25-4112-BDB6-C8EF9533B7B2}">
      <dgm:prSet/>
      <dgm:spPr/>
      <dgm:t>
        <a:bodyPr/>
        <a:lstStyle/>
        <a:p>
          <a:endParaRPr lang="en-US"/>
        </a:p>
      </dgm:t>
    </dgm:pt>
    <dgm:pt modelId="{20A9B7D0-4A61-471F-90EC-14077F155FAD}" type="sibTrans" cxnId="{95C3B81C-CE25-4112-BDB6-C8EF9533B7B2}">
      <dgm:prSet/>
      <dgm:spPr/>
      <dgm:t>
        <a:bodyPr/>
        <a:lstStyle/>
        <a:p>
          <a:endParaRPr lang="en-US"/>
        </a:p>
      </dgm:t>
    </dgm:pt>
    <dgm:pt modelId="{82B731C2-52E2-45F5-85E7-CDAA3BBE9A60}">
      <dgm:prSet phldrT="[Text]"/>
      <dgm:spPr/>
      <dgm:t>
        <a:bodyPr/>
        <a:lstStyle/>
        <a:p>
          <a:r>
            <a:rPr lang="en-US" dirty="0" smtClean="0"/>
            <a:t>25,092</a:t>
          </a:r>
          <a:endParaRPr lang="en-US" dirty="0"/>
        </a:p>
      </dgm:t>
    </dgm:pt>
    <dgm:pt modelId="{0C1B7198-E4B7-411F-8004-7CFC7734A7F3}" type="parTrans" cxnId="{2D002BC2-3011-4340-B34D-785DF2C9F7A2}">
      <dgm:prSet/>
      <dgm:spPr/>
      <dgm:t>
        <a:bodyPr/>
        <a:lstStyle/>
        <a:p>
          <a:endParaRPr lang="en-US"/>
        </a:p>
      </dgm:t>
    </dgm:pt>
    <dgm:pt modelId="{52057769-6804-4936-B0BF-C3221DB3C705}" type="sibTrans" cxnId="{2D002BC2-3011-4340-B34D-785DF2C9F7A2}">
      <dgm:prSet/>
      <dgm:spPr/>
      <dgm:t>
        <a:bodyPr/>
        <a:lstStyle/>
        <a:p>
          <a:endParaRPr lang="en-US"/>
        </a:p>
      </dgm:t>
    </dgm:pt>
    <dgm:pt modelId="{B6BF2E3B-754C-40A9-AA3C-B6C8BC2DE90D}">
      <dgm:prSet phldrT="[Text]"/>
      <dgm:spPr/>
      <dgm:t>
        <a:bodyPr/>
        <a:lstStyle/>
        <a:p>
          <a:r>
            <a:rPr lang="en-US" dirty="0" smtClean="0"/>
            <a:t>83.3% of accepted students</a:t>
          </a:r>
          <a:endParaRPr lang="en-US" dirty="0"/>
        </a:p>
      </dgm:t>
    </dgm:pt>
    <dgm:pt modelId="{2F113186-95C8-4D09-B382-5F1B42D6E01A}" type="parTrans" cxnId="{11D5E225-EA2A-472B-9C9D-27CF0D10417A}">
      <dgm:prSet/>
      <dgm:spPr/>
      <dgm:t>
        <a:bodyPr/>
        <a:lstStyle/>
        <a:p>
          <a:endParaRPr lang="en-US"/>
        </a:p>
      </dgm:t>
    </dgm:pt>
    <dgm:pt modelId="{363F4102-800D-4C26-B49D-E5D659234DCA}" type="sibTrans" cxnId="{11D5E225-EA2A-472B-9C9D-27CF0D10417A}">
      <dgm:prSet/>
      <dgm:spPr/>
      <dgm:t>
        <a:bodyPr/>
        <a:lstStyle/>
        <a:p>
          <a:endParaRPr lang="en-US"/>
        </a:p>
      </dgm:t>
    </dgm:pt>
    <dgm:pt modelId="{CEEECEF9-075D-4354-8D3F-DA4E5A83D412}">
      <dgm:prSet phldrT="[Text]"/>
      <dgm:spPr/>
      <dgm:t>
        <a:bodyPr/>
        <a:lstStyle/>
        <a:p>
          <a:r>
            <a:rPr lang="en-US" dirty="0" smtClean="0"/>
            <a:t>85.1% of students who applied</a:t>
          </a:r>
          <a:endParaRPr lang="en-US" dirty="0"/>
        </a:p>
      </dgm:t>
    </dgm:pt>
    <dgm:pt modelId="{F4BA5C0B-9DCC-4766-ACD8-13CF9AB6BAC3}" type="parTrans" cxnId="{A33CEE26-F523-4750-9814-20E34CE40950}">
      <dgm:prSet/>
      <dgm:spPr/>
      <dgm:t>
        <a:bodyPr/>
        <a:lstStyle/>
        <a:p>
          <a:endParaRPr lang="en-US"/>
        </a:p>
      </dgm:t>
    </dgm:pt>
    <dgm:pt modelId="{E2AD0040-35CE-4EF5-94CA-DF5410F099BA}" type="sibTrans" cxnId="{A33CEE26-F523-4750-9814-20E34CE40950}">
      <dgm:prSet/>
      <dgm:spPr/>
      <dgm:t>
        <a:bodyPr/>
        <a:lstStyle/>
        <a:p>
          <a:endParaRPr lang="en-US"/>
        </a:p>
      </dgm:t>
    </dgm:pt>
    <dgm:pt modelId="{4EEE0673-8172-49D3-A0E3-062B060175C3}">
      <dgm:prSet phldrT="[Text]"/>
      <dgm:spPr/>
      <dgm:t>
        <a:bodyPr/>
        <a:lstStyle/>
        <a:p>
          <a:r>
            <a:rPr lang="en-US" dirty="0" smtClean="0"/>
            <a:t>AA Graduates</a:t>
          </a:r>
          <a:endParaRPr lang="en-US" dirty="0"/>
        </a:p>
      </dgm:t>
    </dgm:pt>
    <dgm:pt modelId="{EACC7BC5-B170-44DF-9163-89F3703F573F}" type="parTrans" cxnId="{D75666ED-B93C-45B6-BFC0-BF48ED19779C}">
      <dgm:prSet/>
      <dgm:spPr/>
      <dgm:t>
        <a:bodyPr/>
        <a:lstStyle/>
        <a:p>
          <a:endParaRPr lang="en-US"/>
        </a:p>
      </dgm:t>
    </dgm:pt>
    <dgm:pt modelId="{722A613A-0EAD-42ED-AABE-461F82DB4749}" type="sibTrans" cxnId="{D75666ED-B93C-45B6-BFC0-BF48ED19779C}">
      <dgm:prSet/>
      <dgm:spPr/>
      <dgm:t>
        <a:bodyPr/>
        <a:lstStyle/>
        <a:p>
          <a:endParaRPr lang="en-US"/>
        </a:p>
      </dgm:t>
    </dgm:pt>
    <dgm:pt modelId="{42035DF4-3E78-450C-A226-C847288A0151}">
      <dgm:prSet phldrT="[Text]"/>
      <dgm:spPr/>
      <dgm:t>
        <a:bodyPr/>
        <a:lstStyle/>
        <a:p>
          <a:r>
            <a:rPr lang="en-US" dirty="0" smtClean="0"/>
            <a:t>55,132</a:t>
          </a:r>
          <a:endParaRPr lang="en-US" dirty="0"/>
        </a:p>
      </dgm:t>
    </dgm:pt>
    <dgm:pt modelId="{B700EF82-D6AA-4EC1-94EC-CD097E38F4C4}" type="parTrans" cxnId="{CAF163DE-B157-4432-A682-5B92D9396752}">
      <dgm:prSet/>
      <dgm:spPr/>
      <dgm:t>
        <a:bodyPr/>
        <a:lstStyle/>
        <a:p>
          <a:endParaRPr lang="en-US"/>
        </a:p>
      </dgm:t>
    </dgm:pt>
    <dgm:pt modelId="{F921C8D2-E267-47DA-8F6B-B732C205252E}" type="sibTrans" cxnId="{CAF163DE-B157-4432-A682-5B92D9396752}">
      <dgm:prSet/>
      <dgm:spPr/>
      <dgm:t>
        <a:bodyPr/>
        <a:lstStyle/>
        <a:p>
          <a:endParaRPr lang="en-US"/>
        </a:p>
      </dgm:t>
    </dgm:pt>
    <dgm:pt modelId="{3EA85221-EAB2-4551-A68E-230ADA19D851}">
      <dgm:prSet phldrT="[Text]"/>
      <dgm:spPr/>
      <dgm:t>
        <a:bodyPr/>
        <a:lstStyle/>
        <a:p>
          <a:r>
            <a:rPr lang="en-US" dirty="0" smtClean="0"/>
            <a:t>64% of FCS AA graduates</a:t>
          </a:r>
          <a:endParaRPr lang="en-US" dirty="0"/>
        </a:p>
      </dgm:t>
    </dgm:pt>
    <dgm:pt modelId="{1C0C9D17-D766-43B1-B962-96C451E64CBD}" type="parTrans" cxnId="{E68D84B5-0FF7-4EF2-B7A9-981AF6914C73}">
      <dgm:prSet/>
      <dgm:spPr/>
      <dgm:t>
        <a:bodyPr/>
        <a:lstStyle/>
        <a:p>
          <a:endParaRPr lang="en-US"/>
        </a:p>
      </dgm:t>
    </dgm:pt>
    <dgm:pt modelId="{148CB05A-93EC-4C7F-9362-47413DFA3971}" type="sibTrans" cxnId="{E68D84B5-0FF7-4EF2-B7A9-981AF6914C73}">
      <dgm:prSet/>
      <dgm:spPr/>
      <dgm:t>
        <a:bodyPr/>
        <a:lstStyle/>
        <a:p>
          <a:endParaRPr lang="en-US"/>
        </a:p>
      </dgm:t>
    </dgm:pt>
    <dgm:pt modelId="{ABA117A4-86E1-4434-9C57-B4AE5DE3AC31}" type="pres">
      <dgm:prSet presAssocID="{2049887F-E98B-4EB7-B6AE-43B0C7D16AAE}" presName="CompostProcess" presStyleCnt="0">
        <dgm:presLayoutVars>
          <dgm:dir/>
          <dgm:resizeHandles val="exact"/>
        </dgm:presLayoutVars>
      </dgm:prSet>
      <dgm:spPr/>
      <dgm:t>
        <a:bodyPr/>
        <a:lstStyle/>
        <a:p>
          <a:endParaRPr lang="en-US"/>
        </a:p>
      </dgm:t>
    </dgm:pt>
    <dgm:pt modelId="{24DF0367-FA94-4B3B-A582-E5BA8886FB52}" type="pres">
      <dgm:prSet presAssocID="{2049887F-E98B-4EB7-B6AE-43B0C7D16AAE}" presName="arrow" presStyleLbl="bgShp" presStyleIdx="0" presStyleCnt="1"/>
      <dgm:spPr/>
    </dgm:pt>
    <dgm:pt modelId="{939DE17B-7888-4E70-B72C-D9B05FF16119}" type="pres">
      <dgm:prSet presAssocID="{2049887F-E98B-4EB7-B6AE-43B0C7D16AAE}" presName="linearProcess" presStyleCnt="0"/>
      <dgm:spPr/>
    </dgm:pt>
    <dgm:pt modelId="{C1ADE0F3-2F8D-4C68-9ACA-CDA1161B7581}" type="pres">
      <dgm:prSet presAssocID="{4EEE0673-8172-49D3-A0E3-062B060175C3}" presName="textNode" presStyleLbl="node1" presStyleIdx="0" presStyleCnt="4">
        <dgm:presLayoutVars>
          <dgm:bulletEnabled val="1"/>
        </dgm:presLayoutVars>
      </dgm:prSet>
      <dgm:spPr/>
      <dgm:t>
        <a:bodyPr/>
        <a:lstStyle/>
        <a:p>
          <a:endParaRPr lang="en-US"/>
        </a:p>
      </dgm:t>
    </dgm:pt>
    <dgm:pt modelId="{674A75C9-505C-4C12-A449-0EE20F3CA11C}" type="pres">
      <dgm:prSet presAssocID="{722A613A-0EAD-42ED-AABE-461F82DB4749}" presName="sibTrans" presStyleCnt="0"/>
      <dgm:spPr/>
    </dgm:pt>
    <dgm:pt modelId="{F5F2DFF6-F1D8-4BC4-A940-0817216D13D5}" type="pres">
      <dgm:prSet presAssocID="{5DDDB411-261D-4CFB-87B8-BA8B5FECB70C}" presName="textNode" presStyleLbl="node1" presStyleIdx="1" presStyleCnt="4">
        <dgm:presLayoutVars>
          <dgm:bulletEnabled val="1"/>
        </dgm:presLayoutVars>
      </dgm:prSet>
      <dgm:spPr/>
      <dgm:t>
        <a:bodyPr/>
        <a:lstStyle/>
        <a:p>
          <a:endParaRPr lang="en-US"/>
        </a:p>
      </dgm:t>
    </dgm:pt>
    <dgm:pt modelId="{6E98B886-2933-4E78-A085-E052E8A31154}" type="pres">
      <dgm:prSet presAssocID="{54F862B9-474B-4AE5-8D33-37FCF91C446E}" presName="sibTrans" presStyleCnt="0"/>
      <dgm:spPr/>
    </dgm:pt>
    <dgm:pt modelId="{10FB664A-D061-4D45-808D-BB53024E4F20}" type="pres">
      <dgm:prSet presAssocID="{09B54D53-51AB-4491-AC00-A3E5EA4B11BA}" presName="textNode" presStyleLbl="node1" presStyleIdx="2" presStyleCnt="4">
        <dgm:presLayoutVars>
          <dgm:bulletEnabled val="1"/>
        </dgm:presLayoutVars>
      </dgm:prSet>
      <dgm:spPr/>
      <dgm:t>
        <a:bodyPr/>
        <a:lstStyle/>
        <a:p>
          <a:endParaRPr lang="en-US"/>
        </a:p>
      </dgm:t>
    </dgm:pt>
    <dgm:pt modelId="{09A54CB9-48ED-4F55-BF97-015DE5D3EEEE}" type="pres">
      <dgm:prSet presAssocID="{578443B8-47EB-4FC0-9967-7FAA8989F8CE}" presName="sibTrans" presStyleCnt="0"/>
      <dgm:spPr/>
    </dgm:pt>
    <dgm:pt modelId="{8115AD96-BE3B-438B-AAD4-13724CA6B45B}" type="pres">
      <dgm:prSet presAssocID="{2F232109-8337-4E93-822C-4C8253B40CE6}" presName="textNode" presStyleLbl="node1" presStyleIdx="3" presStyleCnt="4">
        <dgm:presLayoutVars>
          <dgm:bulletEnabled val="1"/>
        </dgm:presLayoutVars>
      </dgm:prSet>
      <dgm:spPr/>
      <dgm:t>
        <a:bodyPr/>
        <a:lstStyle/>
        <a:p>
          <a:endParaRPr lang="en-US"/>
        </a:p>
      </dgm:t>
    </dgm:pt>
  </dgm:ptLst>
  <dgm:cxnLst>
    <dgm:cxn modelId="{11D5E225-EA2A-472B-9C9D-27CF0D10417A}" srcId="{2F232109-8337-4E93-822C-4C8253B40CE6}" destId="{B6BF2E3B-754C-40A9-AA3C-B6C8BC2DE90D}" srcOrd="1" destOrd="0" parTransId="{2F113186-95C8-4D09-B382-5F1B42D6E01A}" sibTransId="{363F4102-800D-4C26-B49D-E5D659234DCA}"/>
    <dgm:cxn modelId="{A6E57C11-D471-42D8-AFE1-761A4F635713}" type="presOf" srcId="{4EEE0673-8172-49D3-A0E3-062B060175C3}" destId="{C1ADE0F3-2F8D-4C68-9ACA-CDA1161B7581}" srcOrd="0" destOrd="0" presId="urn:microsoft.com/office/officeart/2005/8/layout/hProcess9"/>
    <dgm:cxn modelId="{4A14C8E2-93F3-4FB9-9975-267B5F757887}" type="presOf" srcId="{CEEECEF9-075D-4354-8D3F-DA4E5A83D412}" destId="{10FB664A-D061-4D45-808D-BB53024E4F20}" srcOrd="0" destOrd="2" presId="urn:microsoft.com/office/officeart/2005/8/layout/hProcess9"/>
    <dgm:cxn modelId="{A33CEE26-F523-4750-9814-20E34CE40950}" srcId="{09B54D53-51AB-4491-AC00-A3E5EA4B11BA}" destId="{CEEECEF9-075D-4354-8D3F-DA4E5A83D412}" srcOrd="1" destOrd="0" parTransId="{F4BA5C0B-9DCC-4766-ACD8-13CF9AB6BAC3}" sibTransId="{E2AD0040-35CE-4EF5-94CA-DF5410F099BA}"/>
    <dgm:cxn modelId="{2D002BC2-3011-4340-B34D-785DF2C9F7A2}" srcId="{2F232109-8337-4E93-822C-4C8253B40CE6}" destId="{82B731C2-52E2-45F5-85E7-CDAA3BBE9A60}" srcOrd="0" destOrd="0" parTransId="{0C1B7198-E4B7-411F-8004-7CFC7734A7F3}" sibTransId="{52057769-6804-4936-B0BF-C3221DB3C705}"/>
    <dgm:cxn modelId="{44F3E44D-AA53-45B8-B5AC-7FCDABB9E7E0}" srcId="{5DDDB411-261D-4CFB-87B8-BA8B5FECB70C}" destId="{CB4EA2C4-8CE6-412A-934C-C33769507376}" srcOrd="0" destOrd="0" parTransId="{0CC8BFA7-EAD7-49A0-A92D-AEC8E8D12BEB}" sibTransId="{FBD1DF6C-EE98-4C83-BF50-1B27C3D75FA0}"/>
    <dgm:cxn modelId="{27CD61FD-5E55-4B12-9A1A-420440ADFE50}" type="presOf" srcId="{3EA85221-EAB2-4551-A68E-230ADA19D851}" destId="{F5F2DFF6-F1D8-4BC4-A940-0817216D13D5}" srcOrd="0" destOrd="2" presId="urn:microsoft.com/office/officeart/2005/8/layout/hProcess9"/>
    <dgm:cxn modelId="{95A2AA4D-75D7-4C60-8160-028B2FE401A3}" type="presOf" srcId="{42035DF4-3E78-450C-A226-C847288A0151}" destId="{C1ADE0F3-2F8D-4C68-9ACA-CDA1161B7581}" srcOrd="0" destOrd="1" presId="urn:microsoft.com/office/officeart/2005/8/layout/hProcess9"/>
    <dgm:cxn modelId="{C7678703-F789-4DC9-A97D-DC5DA237B2DC}" type="presOf" srcId="{CB4EA2C4-8CE6-412A-934C-C33769507376}" destId="{F5F2DFF6-F1D8-4BC4-A940-0817216D13D5}" srcOrd="0" destOrd="1" presId="urn:microsoft.com/office/officeart/2005/8/layout/hProcess9"/>
    <dgm:cxn modelId="{E68D84B5-0FF7-4EF2-B7A9-981AF6914C73}" srcId="{5DDDB411-261D-4CFB-87B8-BA8B5FECB70C}" destId="{3EA85221-EAB2-4551-A68E-230ADA19D851}" srcOrd="1" destOrd="0" parTransId="{1C0C9D17-D766-43B1-B962-96C451E64CBD}" sibTransId="{148CB05A-93EC-4C7F-9362-47413DFA3971}"/>
    <dgm:cxn modelId="{CAF163DE-B157-4432-A682-5B92D9396752}" srcId="{4EEE0673-8172-49D3-A0E3-062B060175C3}" destId="{42035DF4-3E78-450C-A226-C847288A0151}" srcOrd="0" destOrd="0" parTransId="{B700EF82-D6AA-4EC1-94EC-CD097E38F4C4}" sibTransId="{F921C8D2-E267-47DA-8F6B-B732C205252E}"/>
    <dgm:cxn modelId="{03F16335-286F-428B-8232-80DE35FE7BBF}" srcId="{09B54D53-51AB-4491-AC00-A3E5EA4B11BA}" destId="{4F9CBF0A-DC27-48EF-8BF4-DC61F95869E4}" srcOrd="0" destOrd="0" parTransId="{246BDF21-7C56-4091-9CBF-07BBFC365EAF}" sibTransId="{792ED923-A535-401E-8492-3455CFD24322}"/>
    <dgm:cxn modelId="{95C3B81C-CE25-4112-BDB6-C8EF9533B7B2}" srcId="{2049887F-E98B-4EB7-B6AE-43B0C7D16AAE}" destId="{2F232109-8337-4E93-822C-4C8253B40CE6}" srcOrd="3" destOrd="0" parTransId="{F402D020-4650-431C-891B-83B950A98166}" sibTransId="{20A9B7D0-4A61-471F-90EC-14077F155FAD}"/>
    <dgm:cxn modelId="{4A49A764-F891-462F-ACFC-8C65127B7CD8}" type="presOf" srcId="{2F232109-8337-4E93-822C-4C8253B40CE6}" destId="{8115AD96-BE3B-438B-AAD4-13724CA6B45B}" srcOrd="0" destOrd="0" presId="urn:microsoft.com/office/officeart/2005/8/layout/hProcess9"/>
    <dgm:cxn modelId="{79B462D4-B37A-4D23-B387-136690DEA4A9}" type="presOf" srcId="{2049887F-E98B-4EB7-B6AE-43B0C7D16AAE}" destId="{ABA117A4-86E1-4434-9C57-B4AE5DE3AC31}" srcOrd="0" destOrd="0" presId="urn:microsoft.com/office/officeart/2005/8/layout/hProcess9"/>
    <dgm:cxn modelId="{F4A08B1D-569A-4BDD-88C8-0930E546BAA8}" srcId="{2049887F-E98B-4EB7-B6AE-43B0C7D16AAE}" destId="{09B54D53-51AB-4491-AC00-A3E5EA4B11BA}" srcOrd="2" destOrd="0" parTransId="{040685BC-C4ED-4F20-9B4C-A59F03872036}" sibTransId="{578443B8-47EB-4FC0-9967-7FAA8989F8CE}"/>
    <dgm:cxn modelId="{D75666ED-B93C-45B6-BFC0-BF48ED19779C}" srcId="{2049887F-E98B-4EB7-B6AE-43B0C7D16AAE}" destId="{4EEE0673-8172-49D3-A0E3-062B060175C3}" srcOrd="0" destOrd="0" parTransId="{EACC7BC5-B170-44DF-9163-89F3703F573F}" sibTransId="{722A613A-0EAD-42ED-AABE-461F82DB4749}"/>
    <dgm:cxn modelId="{75234440-A1E0-4429-AD6D-DF025BF2D94B}" type="presOf" srcId="{5DDDB411-261D-4CFB-87B8-BA8B5FECB70C}" destId="{F5F2DFF6-F1D8-4BC4-A940-0817216D13D5}" srcOrd="0" destOrd="0" presId="urn:microsoft.com/office/officeart/2005/8/layout/hProcess9"/>
    <dgm:cxn modelId="{56028CE0-BF5C-4F92-B68F-20DF0DFC2E86}" type="presOf" srcId="{09B54D53-51AB-4491-AC00-A3E5EA4B11BA}" destId="{10FB664A-D061-4D45-808D-BB53024E4F20}" srcOrd="0" destOrd="0" presId="urn:microsoft.com/office/officeart/2005/8/layout/hProcess9"/>
    <dgm:cxn modelId="{EE62860F-668D-4F61-98E8-89261595137E}" type="presOf" srcId="{82B731C2-52E2-45F5-85E7-CDAA3BBE9A60}" destId="{8115AD96-BE3B-438B-AAD4-13724CA6B45B}" srcOrd="0" destOrd="1" presId="urn:microsoft.com/office/officeart/2005/8/layout/hProcess9"/>
    <dgm:cxn modelId="{81FE4DFF-FE8C-4C65-913F-CAFE0B593B49}" srcId="{2049887F-E98B-4EB7-B6AE-43B0C7D16AAE}" destId="{5DDDB411-261D-4CFB-87B8-BA8B5FECB70C}" srcOrd="1" destOrd="0" parTransId="{A4CCBEC9-FABE-4286-B854-F752BC2C2829}" sibTransId="{54F862B9-474B-4AE5-8D33-37FCF91C446E}"/>
    <dgm:cxn modelId="{2B797E19-9339-4585-8CA0-7F5FA4FDEE10}" type="presOf" srcId="{4F9CBF0A-DC27-48EF-8BF4-DC61F95869E4}" destId="{10FB664A-D061-4D45-808D-BB53024E4F20}" srcOrd="0" destOrd="1" presId="urn:microsoft.com/office/officeart/2005/8/layout/hProcess9"/>
    <dgm:cxn modelId="{161A3688-A97A-4C9E-B4D3-F15131D419E0}" type="presOf" srcId="{B6BF2E3B-754C-40A9-AA3C-B6C8BC2DE90D}" destId="{8115AD96-BE3B-438B-AAD4-13724CA6B45B}" srcOrd="0" destOrd="2" presId="urn:microsoft.com/office/officeart/2005/8/layout/hProcess9"/>
    <dgm:cxn modelId="{3EFF8C9F-B8E6-4C99-B2F4-707C52EE19C4}" type="presParOf" srcId="{ABA117A4-86E1-4434-9C57-B4AE5DE3AC31}" destId="{24DF0367-FA94-4B3B-A582-E5BA8886FB52}" srcOrd="0" destOrd="0" presId="urn:microsoft.com/office/officeart/2005/8/layout/hProcess9"/>
    <dgm:cxn modelId="{35EBF738-F2F2-434E-A117-4F6583E412BF}" type="presParOf" srcId="{ABA117A4-86E1-4434-9C57-B4AE5DE3AC31}" destId="{939DE17B-7888-4E70-B72C-D9B05FF16119}" srcOrd="1" destOrd="0" presId="urn:microsoft.com/office/officeart/2005/8/layout/hProcess9"/>
    <dgm:cxn modelId="{94BCAAE9-171D-4F06-9E4C-9DE3EFB65C36}" type="presParOf" srcId="{939DE17B-7888-4E70-B72C-D9B05FF16119}" destId="{C1ADE0F3-2F8D-4C68-9ACA-CDA1161B7581}" srcOrd="0" destOrd="0" presId="urn:microsoft.com/office/officeart/2005/8/layout/hProcess9"/>
    <dgm:cxn modelId="{0EDC5209-8D70-461C-90C6-84AF56D37D5F}" type="presParOf" srcId="{939DE17B-7888-4E70-B72C-D9B05FF16119}" destId="{674A75C9-505C-4C12-A449-0EE20F3CA11C}" srcOrd="1" destOrd="0" presId="urn:microsoft.com/office/officeart/2005/8/layout/hProcess9"/>
    <dgm:cxn modelId="{4D54241B-04EB-4F0D-93C7-D255C135596B}" type="presParOf" srcId="{939DE17B-7888-4E70-B72C-D9B05FF16119}" destId="{F5F2DFF6-F1D8-4BC4-A940-0817216D13D5}" srcOrd="2" destOrd="0" presId="urn:microsoft.com/office/officeart/2005/8/layout/hProcess9"/>
    <dgm:cxn modelId="{BC73C1BF-DD35-4A63-8F2E-939ED0BA23D5}" type="presParOf" srcId="{939DE17B-7888-4E70-B72C-D9B05FF16119}" destId="{6E98B886-2933-4E78-A085-E052E8A31154}" srcOrd="3" destOrd="0" presId="urn:microsoft.com/office/officeart/2005/8/layout/hProcess9"/>
    <dgm:cxn modelId="{530D9852-650F-4001-978F-80C76B9FB7FD}" type="presParOf" srcId="{939DE17B-7888-4E70-B72C-D9B05FF16119}" destId="{10FB664A-D061-4D45-808D-BB53024E4F20}" srcOrd="4" destOrd="0" presId="urn:microsoft.com/office/officeart/2005/8/layout/hProcess9"/>
    <dgm:cxn modelId="{9B0EC4DC-A504-45BD-8D1B-86D89FFC7101}" type="presParOf" srcId="{939DE17B-7888-4E70-B72C-D9B05FF16119}" destId="{09A54CB9-48ED-4F55-BF97-015DE5D3EEEE}" srcOrd="5" destOrd="0" presId="urn:microsoft.com/office/officeart/2005/8/layout/hProcess9"/>
    <dgm:cxn modelId="{EEFDCC8F-D5B8-4A42-AF05-544697364F26}" type="presParOf" srcId="{939DE17B-7888-4E70-B72C-D9B05FF16119}" destId="{8115AD96-BE3B-438B-AAD4-13724CA6B45B}"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7AD151-575F-4050-B2D1-1FAB212E2E60}" type="doc">
      <dgm:prSet loTypeId="urn:microsoft.com/office/officeart/2005/8/layout/radial6" loCatId="cycle" qsTypeId="urn:microsoft.com/office/officeart/2005/8/quickstyle/simple1" qsCatId="simple" csTypeId="urn:microsoft.com/office/officeart/2005/8/colors/colorful1" csCatId="colorful" phldr="1"/>
      <dgm:spPr/>
    </dgm:pt>
    <dgm:pt modelId="{1DD92DDA-3695-407F-A6B5-7A670D78159B}">
      <dgm:prSet phldrT="[Text]" custT="1"/>
      <dgm:spPr/>
      <dgm:t>
        <a:bodyPr/>
        <a:lstStyle/>
        <a:p>
          <a:r>
            <a:rPr lang="en-US" sz="1400" dirty="0" smtClean="0"/>
            <a:t>2+2 </a:t>
          </a:r>
          <a:br>
            <a:rPr lang="en-US" sz="1400" dirty="0" smtClean="0"/>
          </a:br>
          <a:r>
            <a:rPr lang="en-US" sz="1400" dirty="0" smtClean="0"/>
            <a:t>Policies</a:t>
          </a:r>
          <a:endParaRPr lang="en-US" sz="1400" dirty="0"/>
        </a:p>
      </dgm:t>
    </dgm:pt>
    <dgm:pt modelId="{3AB803D2-A711-41BF-87B4-A62BFE45F975}" type="parTrans" cxnId="{66796354-3B00-4738-98C5-742FBD829628}">
      <dgm:prSet/>
      <dgm:spPr/>
      <dgm:t>
        <a:bodyPr/>
        <a:lstStyle/>
        <a:p>
          <a:endParaRPr lang="en-US" sz="1400"/>
        </a:p>
      </dgm:t>
    </dgm:pt>
    <dgm:pt modelId="{C254ABCE-6D6E-42AE-BE5C-58A5CB04FCB3}" type="sibTrans" cxnId="{66796354-3B00-4738-98C5-742FBD829628}">
      <dgm:prSet/>
      <dgm:spPr/>
      <dgm:t>
        <a:bodyPr/>
        <a:lstStyle/>
        <a:p>
          <a:endParaRPr lang="en-US" sz="1400"/>
        </a:p>
      </dgm:t>
    </dgm:pt>
    <dgm:pt modelId="{D00DD762-AFCB-43F6-BC43-351F7FEB2D2B}">
      <dgm:prSet phldrT="[Text]" custT="1"/>
      <dgm:spPr/>
      <dgm:t>
        <a:bodyPr/>
        <a:lstStyle/>
        <a:p>
          <a:r>
            <a:rPr lang="en-US" sz="1400" dirty="0" smtClean="0"/>
            <a:t>FCS/SUS Relationships</a:t>
          </a:r>
          <a:endParaRPr lang="en-US" sz="1400" dirty="0"/>
        </a:p>
      </dgm:t>
    </dgm:pt>
    <dgm:pt modelId="{9D00ABFE-8A3B-493F-861B-E277BB054B0B}" type="sibTrans" cxnId="{4A09FB18-1ED7-4BBE-BD1C-3FB65E3C5A47}">
      <dgm:prSet/>
      <dgm:spPr/>
      <dgm:t>
        <a:bodyPr/>
        <a:lstStyle/>
        <a:p>
          <a:endParaRPr lang="en-US" sz="1400"/>
        </a:p>
      </dgm:t>
    </dgm:pt>
    <dgm:pt modelId="{72158DD0-8A01-4399-8605-7810487C3616}" type="parTrans" cxnId="{4A09FB18-1ED7-4BBE-BD1C-3FB65E3C5A47}">
      <dgm:prSet/>
      <dgm:spPr/>
      <dgm:t>
        <a:bodyPr/>
        <a:lstStyle/>
        <a:p>
          <a:endParaRPr lang="en-US" sz="1400"/>
        </a:p>
      </dgm:t>
    </dgm:pt>
    <dgm:pt modelId="{8C2B8E48-0614-4861-BC39-0ABAA2A767E8}">
      <dgm:prSet phldrT="[Text]" custT="1"/>
      <dgm:spPr/>
      <dgm:t>
        <a:bodyPr/>
        <a:lstStyle/>
        <a:p>
          <a:r>
            <a:rPr lang="en-US" sz="1400" dirty="0" smtClean="0"/>
            <a:t>Statewide Common Course Numbers</a:t>
          </a:r>
          <a:endParaRPr lang="en-US" sz="1400" dirty="0"/>
        </a:p>
      </dgm:t>
    </dgm:pt>
    <dgm:pt modelId="{614BB719-F555-4704-A429-BB5F20247AFB}" type="parTrans" cxnId="{8F9DDCAF-0C28-4359-896F-DB7631516F4B}">
      <dgm:prSet/>
      <dgm:spPr/>
      <dgm:t>
        <a:bodyPr/>
        <a:lstStyle/>
        <a:p>
          <a:endParaRPr lang="en-US" sz="1400"/>
        </a:p>
      </dgm:t>
    </dgm:pt>
    <dgm:pt modelId="{EC243BEB-9190-4F54-8793-1FB997C47B89}" type="sibTrans" cxnId="{8F9DDCAF-0C28-4359-896F-DB7631516F4B}">
      <dgm:prSet/>
      <dgm:spPr/>
      <dgm:t>
        <a:bodyPr/>
        <a:lstStyle/>
        <a:p>
          <a:endParaRPr lang="en-US" sz="1400"/>
        </a:p>
      </dgm:t>
    </dgm:pt>
    <dgm:pt modelId="{57AA6186-EB59-49C0-8149-8CCEA2F7F636}">
      <dgm:prSet phldrT="[Text]" custT="1"/>
      <dgm:spPr/>
      <dgm:t>
        <a:bodyPr/>
        <a:lstStyle/>
        <a:p>
          <a:r>
            <a:rPr lang="en-US" sz="1400" dirty="0" smtClean="0"/>
            <a:t>Shared/</a:t>
          </a:r>
          <a:br>
            <a:rPr lang="en-US" sz="1400" dirty="0" smtClean="0"/>
          </a:br>
          <a:r>
            <a:rPr lang="en-US" sz="1400" dirty="0" smtClean="0"/>
            <a:t>Joint</a:t>
          </a:r>
          <a:br>
            <a:rPr lang="en-US" sz="1400" dirty="0" smtClean="0"/>
          </a:br>
          <a:r>
            <a:rPr lang="en-US" sz="1400" dirty="0" smtClean="0"/>
            <a:t>Use</a:t>
          </a:r>
          <a:endParaRPr lang="en-US" sz="1400" dirty="0"/>
        </a:p>
      </dgm:t>
    </dgm:pt>
    <dgm:pt modelId="{BF6F64D7-B192-44C9-BDF3-CC95B2F580A8}" type="parTrans" cxnId="{C554FF20-398E-4BD5-85D6-49FF8957AC1C}">
      <dgm:prSet/>
      <dgm:spPr/>
      <dgm:t>
        <a:bodyPr/>
        <a:lstStyle/>
        <a:p>
          <a:endParaRPr lang="en-US" sz="1400"/>
        </a:p>
      </dgm:t>
    </dgm:pt>
    <dgm:pt modelId="{60B26A13-F6AD-49B1-9CD7-94A4F55DEEDF}" type="sibTrans" cxnId="{C554FF20-398E-4BD5-85D6-49FF8957AC1C}">
      <dgm:prSet/>
      <dgm:spPr/>
      <dgm:t>
        <a:bodyPr/>
        <a:lstStyle/>
        <a:p>
          <a:endParaRPr lang="en-US" sz="1400"/>
        </a:p>
      </dgm:t>
    </dgm:pt>
    <dgm:pt modelId="{21F1EDB8-5E4D-4E66-B892-27D733D4064B}">
      <dgm:prSet phldrT="[Text]" custT="1"/>
      <dgm:spPr/>
      <dgm:t>
        <a:bodyPr/>
        <a:lstStyle/>
        <a:p>
          <a:r>
            <a:rPr lang="en-US" sz="1400" dirty="0" smtClean="0"/>
            <a:t>Reverse Transfer</a:t>
          </a:r>
          <a:endParaRPr lang="en-US" sz="1400" dirty="0"/>
        </a:p>
      </dgm:t>
    </dgm:pt>
    <dgm:pt modelId="{0C880CDC-FA49-44D5-BEAF-57214EBFDC95}" type="parTrans" cxnId="{22B6BDEB-E2F6-448E-AD22-B3963B012508}">
      <dgm:prSet/>
      <dgm:spPr/>
      <dgm:t>
        <a:bodyPr/>
        <a:lstStyle/>
        <a:p>
          <a:endParaRPr lang="en-US" sz="1400"/>
        </a:p>
      </dgm:t>
    </dgm:pt>
    <dgm:pt modelId="{8995751C-A24B-4DB3-8D68-8978A2E7E8DF}" type="sibTrans" cxnId="{22B6BDEB-E2F6-448E-AD22-B3963B012508}">
      <dgm:prSet/>
      <dgm:spPr/>
      <dgm:t>
        <a:bodyPr/>
        <a:lstStyle/>
        <a:p>
          <a:endParaRPr lang="en-US" sz="1400"/>
        </a:p>
      </dgm:t>
    </dgm:pt>
    <dgm:pt modelId="{7314D3BB-2E6D-4E29-9EDD-25CD19CB203C}" type="pres">
      <dgm:prSet presAssocID="{3E7AD151-575F-4050-B2D1-1FAB212E2E60}" presName="Name0" presStyleCnt="0">
        <dgm:presLayoutVars>
          <dgm:chMax val="1"/>
          <dgm:dir/>
          <dgm:animLvl val="ctr"/>
          <dgm:resizeHandles val="exact"/>
        </dgm:presLayoutVars>
      </dgm:prSet>
      <dgm:spPr/>
    </dgm:pt>
    <dgm:pt modelId="{DECDBA93-DE3F-4AD7-B0BF-2966373BA9AB}" type="pres">
      <dgm:prSet presAssocID="{D00DD762-AFCB-43F6-BC43-351F7FEB2D2B}" presName="centerShape" presStyleLbl="node0" presStyleIdx="0" presStyleCnt="1"/>
      <dgm:spPr/>
      <dgm:t>
        <a:bodyPr/>
        <a:lstStyle/>
        <a:p>
          <a:endParaRPr lang="en-US"/>
        </a:p>
      </dgm:t>
    </dgm:pt>
    <dgm:pt modelId="{FE95A96A-F36E-4290-BFF5-C02C70DA8137}" type="pres">
      <dgm:prSet presAssocID="{1DD92DDA-3695-407F-A6B5-7A670D78159B}" presName="node" presStyleLbl="node1" presStyleIdx="0" presStyleCnt="4" custScaleX="121416" custScaleY="109414">
        <dgm:presLayoutVars>
          <dgm:bulletEnabled val="1"/>
        </dgm:presLayoutVars>
      </dgm:prSet>
      <dgm:spPr/>
      <dgm:t>
        <a:bodyPr/>
        <a:lstStyle/>
        <a:p>
          <a:endParaRPr lang="en-US"/>
        </a:p>
      </dgm:t>
    </dgm:pt>
    <dgm:pt modelId="{22D9DCD7-2F20-4156-BA26-2B7F49724262}" type="pres">
      <dgm:prSet presAssocID="{1DD92DDA-3695-407F-A6B5-7A670D78159B}" presName="dummy" presStyleCnt="0"/>
      <dgm:spPr/>
    </dgm:pt>
    <dgm:pt modelId="{077093FD-D7EE-4892-A343-FA669719F2F4}" type="pres">
      <dgm:prSet presAssocID="{C254ABCE-6D6E-42AE-BE5C-58A5CB04FCB3}" presName="sibTrans" presStyleLbl="sibTrans2D1" presStyleIdx="0" presStyleCnt="4"/>
      <dgm:spPr/>
      <dgm:t>
        <a:bodyPr/>
        <a:lstStyle/>
        <a:p>
          <a:endParaRPr lang="en-US"/>
        </a:p>
      </dgm:t>
    </dgm:pt>
    <dgm:pt modelId="{F2FE8BBB-436B-43B2-9CCC-31FE5BED39D4}" type="pres">
      <dgm:prSet presAssocID="{8C2B8E48-0614-4861-BC39-0ABAA2A767E8}" presName="node" presStyleLbl="node1" presStyleIdx="1" presStyleCnt="4" custScaleX="139654" custScaleY="139171">
        <dgm:presLayoutVars>
          <dgm:bulletEnabled val="1"/>
        </dgm:presLayoutVars>
      </dgm:prSet>
      <dgm:spPr/>
      <dgm:t>
        <a:bodyPr/>
        <a:lstStyle/>
        <a:p>
          <a:endParaRPr lang="en-US"/>
        </a:p>
      </dgm:t>
    </dgm:pt>
    <dgm:pt modelId="{16D30CB6-CC46-48C7-9976-0D91AA814625}" type="pres">
      <dgm:prSet presAssocID="{8C2B8E48-0614-4861-BC39-0ABAA2A767E8}" presName="dummy" presStyleCnt="0"/>
      <dgm:spPr/>
    </dgm:pt>
    <dgm:pt modelId="{6AB3E7AB-2501-4F8A-9DB5-835AAD536894}" type="pres">
      <dgm:prSet presAssocID="{EC243BEB-9190-4F54-8793-1FB997C47B89}" presName="sibTrans" presStyleLbl="sibTrans2D1" presStyleIdx="1" presStyleCnt="4"/>
      <dgm:spPr/>
      <dgm:t>
        <a:bodyPr/>
        <a:lstStyle/>
        <a:p>
          <a:endParaRPr lang="en-US"/>
        </a:p>
      </dgm:t>
    </dgm:pt>
    <dgm:pt modelId="{205696A4-E281-40E3-B085-6B39085EA2A8}" type="pres">
      <dgm:prSet presAssocID="{57AA6186-EB59-49C0-8149-8CCEA2F7F636}" presName="node" presStyleLbl="node1" presStyleIdx="2" presStyleCnt="4" custScaleX="117790" custScaleY="117390">
        <dgm:presLayoutVars>
          <dgm:bulletEnabled val="1"/>
        </dgm:presLayoutVars>
      </dgm:prSet>
      <dgm:spPr/>
      <dgm:t>
        <a:bodyPr/>
        <a:lstStyle/>
        <a:p>
          <a:endParaRPr lang="en-US"/>
        </a:p>
      </dgm:t>
    </dgm:pt>
    <dgm:pt modelId="{56ADC774-899E-4E23-8ADD-281FE1664FEA}" type="pres">
      <dgm:prSet presAssocID="{57AA6186-EB59-49C0-8149-8CCEA2F7F636}" presName="dummy" presStyleCnt="0"/>
      <dgm:spPr/>
    </dgm:pt>
    <dgm:pt modelId="{61766F82-F852-4033-9EE4-3B3C9F50D5EE}" type="pres">
      <dgm:prSet presAssocID="{60B26A13-F6AD-49B1-9CD7-94A4F55DEEDF}" presName="sibTrans" presStyleLbl="sibTrans2D1" presStyleIdx="2" presStyleCnt="4"/>
      <dgm:spPr/>
      <dgm:t>
        <a:bodyPr/>
        <a:lstStyle/>
        <a:p>
          <a:endParaRPr lang="en-US"/>
        </a:p>
      </dgm:t>
    </dgm:pt>
    <dgm:pt modelId="{8C52D63C-55EA-4363-9EE0-C316641703A3}" type="pres">
      <dgm:prSet presAssocID="{21F1EDB8-5E4D-4E66-B892-27D733D4064B}" presName="node" presStyleLbl="node1" presStyleIdx="3" presStyleCnt="4" custScaleX="114836" custScaleY="121319">
        <dgm:presLayoutVars>
          <dgm:bulletEnabled val="1"/>
        </dgm:presLayoutVars>
      </dgm:prSet>
      <dgm:spPr/>
      <dgm:t>
        <a:bodyPr/>
        <a:lstStyle/>
        <a:p>
          <a:endParaRPr lang="en-US"/>
        </a:p>
      </dgm:t>
    </dgm:pt>
    <dgm:pt modelId="{719AE992-2688-444F-8CBD-759C1A45C50C}" type="pres">
      <dgm:prSet presAssocID="{21F1EDB8-5E4D-4E66-B892-27D733D4064B}" presName="dummy" presStyleCnt="0"/>
      <dgm:spPr/>
    </dgm:pt>
    <dgm:pt modelId="{F9B79028-F9FA-4AF3-9B91-63A67BEC2BC9}" type="pres">
      <dgm:prSet presAssocID="{8995751C-A24B-4DB3-8D68-8978A2E7E8DF}" presName="sibTrans" presStyleLbl="sibTrans2D1" presStyleIdx="3" presStyleCnt="4"/>
      <dgm:spPr/>
      <dgm:t>
        <a:bodyPr/>
        <a:lstStyle/>
        <a:p>
          <a:endParaRPr lang="en-US"/>
        </a:p>
      </dgm:t>
    </dgm:pt>
  </dgm:ptLst>
  <dgm:cxnLst>
    <dgm:cxn modelId="{C554FF20-398E-4BD5-85D6-49FF8957AC1C}" srcId="{D00DD762-AFCB-43F6-BC43-351F7FEB2D2B}" destId="{57AA6186-EB59-49C0-8149-8CCEA2F7F636}" srcOrd="2" destOrd="0" parTransId="{BF6F64D7-B192-44C9-BDF3-CC95B2F580A8}" sibTransId="{60B26A13-F6AD-49B1-9CD7-94A4F55DEEDF}"/>
    <dgm:cxn modelId="{23405244-6343-4196-8080-D71FCEC41A29}" type="presOf" srcId="{D00DD762-AFCB-43F6-BC43-351F7FEB2D2B}" destId="{DECDBA93-DE3F-4AD7-B0BF-2966373BA9AB}" srcOrd="0" destOrd="0" presId="urn:microsoft.com/office/officeart/2005/8/layout/radial6"/>
    <dgm:cxn modelId="{22B6BDEB-E2F6-448E-AD22-B3963B012508}" srcId="{D00DD762-AFCB-43F6-BC43-351F7FEB2D2B}" destId="{21F1EDB8-5E4D-4E66-B892-27D733D4064B}" srcOrd="3" destOrd="0" parTransId="{0C880CDC-FA49-44D5-BEAF-57214EBFDC95}" sibTransId="{8995751C-A24B-4DB3-8D68-8978A2E7E8DF}"/>
    <dgm:cxn modelId="{C02D042D-860F-4AFB-B392-2FFA071C98FC}" type="presOf" srcId="{8995751C-A24B-4DB3-8D68-8978A2E7E8DF}" destId="{F9B79028-F9FA-4AF3-9B91-63A67BEC2BC9}" srcOrd="0" destOrd="0" presId="urn:microsoft.com/office/officeart/2005/8/layout/radial6"/>
    <dgm:cxn modelId="{11E89D63-C984-4D6F-BE8C-75A1EF76DE53}" type="presOf" srcId="{21F1EDB8-5E4D-4E66-B892-27D733D4064B}" destId="{8C52D63C-55EA-4363-9EE0-C316641703A3}" srcOrd="0" destOrd="0" presId="urn:microsoft.com/office/officeart/2005/8/layout/radial6"/>
    <dgm:cxn modelId="{14E80D0B-F6C3-409A-85FA-952B70AB1EA7}" type="presOf" srcId="{57AA6186-EB59-49C0-8149-8CCEA2F7F636}" destId="{205696A4-E281-40E3-B085-6B39085EA2A8}" srcOrd="0" destOrd="0" presId="urn:microsoft.com/office/officeart/2005/8/layout/radial6"/>
    <dgm:cxn modelId="{66796354-3B00-4738-98C5-742FBD829628}" srcId="{D00DD762-AFCB-43F6-BC43-351F7FEB2D2B}" destId="{1DD92DDA-3695-407F-A6B5-7A670D78159B}" srcOrd="0" destOrd="0" parTransId="{3AB803D2-A711-41BF-87B4-A62BFE45F975}" sibTransId="{C254ABCE-6D6E-42AE-BE5C-58A5CB04FCB3}"/>
    <dgm:cxn modelId="{BBA433C4-6531-4472-A300-F5B920C7A809}" type="presOf" srcId="{1DD92DDA-3695-407F-A6B5-7A670D78159B}" destId="{FE95A96A-F36E-4290-BFF5-C02C70DA8137}" srcOrd="0" destOrd="0" presId="urn:microsoft.com/office/officeart/2005/8/layout/radial6"/>
    <dgm:cxn modelId="{AADA4BC2-FEA4-4CB1-A750-0FC599E3EA8C}" type="presOf" srcId="{3E7AD151-575F-4050-B2D1-1FAB212E2E60}" destId="{7314D3BB-2E6D-4E29-9EDD-25CD19CB203C}" srcOrd="0" destOrd="0" presId="urn:microsoft.com/office/officeart/2005/8/layout/radial6"/>
    <dgm:cxn modelId="{C4B36868-D1A4-4C0B-8F22-7299400C2A97}" type="presOf" srcId="{60B26A13-F6AD-49B1-9CD7-94A4F55DEEDF}" destId="{61766F82-F852-4033-9EE4-3B3C9F50D5EE}" srcOrd="0" destOrd="0" presId="urn:microsoft.com/office/officeart/2005/8/layout/radial6"/>
    <dgm:cxn modelId="{FC97FA35-6DED-40A2-A5E8-5746418ECBFC}" type="presOf" srcId="{8C2B8E48-0614-4861-BC39-0ABAA2A767E8}" destId="{F2FE8BBB-436B-43B2-9CCC-31FE5BED39D4}" srcOrd="0" destOrd="0" presId="urn:microsoft.com/office/officeart/2005/8/layout/radial6"/>
    <dgm:cxn modelId="{8F9DDCAF-0C28-4359-896F-DB7631516F4B}" srcId="{D00DD762-AFCB-43F6-BC43-351F7FEB2D2B}" destId="{8C2B8E48-0614-4861-BC39-0ABAA2A767E8}" srcOrd="1" destOrd="0" parTransId="{614BB719-F555-4704-A429-BB5F20247AFB}" sibTransId="{EC243BEB-9190-4F54-8793-1FB997C47B89}"/>
    <dgm:cxn modelId="{23D03947-E299-4CAD-9CD1-D32D8AA4CA99}" type="presOf" srcId="{C254ABCE-6D6E-42AE-BE5C-58A5CB04FCB3}" destId="{077093FD-D7EE-4892-A343-FA669719F2F4}" srcOrd="0" destOrd="0" presId="urn:microsoft.com/office/officeart/2005/8/layout/radial6"/>
    <dgm:cxn modelId="{45E8E16F-7C85-419A-9B84-C7828714FBAB}" type="presOf" srcId="{EC243BEB-9190-4F54-8793-1FB997C47B89}" destId="{6AB3E7AB-2501-4F8A-9DB5-835AAD536894}" srcOrd="0" destOrd="0" presId="urn:microsoft.com/office/officeart/2005/8/layout/radial6"/>
    <dgm:cxn modelId="{4A09FB18-1ED7-4BBE-BD1C-3FB65E3C5A47}" srcId="{3E7AD151-575F-4050-B2D1-1FAB212E2E60}" destId="{D00DD762-AFCB-43F6-BC43-351F7FEB2D2B}" srcOrd="0" destOrd="0" parTransId="{72158DD0-8A01-4399-8605-7810487C3616}" sibTransId="{9D00ABFE-8A3B-493F-861B-E277BB054B0B}"/>
    <dgm:cxn modelId="{4358859F-76E8-42F3-A896-68167CEDE8DC}" type="presParOf" srcId="{7314D3BB-2E6D-4E29-9EDD-25CD19CB203C}" destId="{DECDBA93-DE3F-4AD7-B0BF-2966373BA9AB}" srcOrd="0" destOrd="0" presId="urn:microsoft.com/office/officeart/2005/8/layout/radial6"/>
    <dgm:cxn modelId="{028379D8-256E-4276-A659-03AF0E1D3316}" type="presParOf" srcId="{7314D3BB-2E6D-4E29-9EDD-25CD19CB203C}" destId="{FE95A96A-F36E-4290-BFF5-C02C70DA8137}" srcOrd="1" destOrd="0" presId="urn:microsoft.com/office/officeart/2005/8/layout/radial6"/>
    <dgm:cxn modelId="{57D2E801-1905-48C1-9F19-BDAFBEAECDE9}" type="presParOf" srcId="{7314D3BB-2E6D-4E29-9EDD-25CD19CB203C}" destId="{22D9DCD7-2F20-4156-BA26-2B7F49724262}" srcOrd="2" destOrd="0" presId="urn:microsoft.com/office/officeart/2005/8/layout/radial6"/>
    <dgm:cxn modelId="{F35BF6C1-CBD7-4A93-A092-9302758E5009}" type="presParOf" srcId="{7314D3BB-2E6D-4E29-9EDD-25CD19CB203C}" destId="{077093FD-D7EE-4892-A343-FA669719F2F4}" srcOrd="3" destOrd="0" presId="urn:microsoft.com/office/officeart/2005/8/layout/radial6"/>
    <dgm:cxn modelId="{741938F6-3263-4756-A4A1-C53D68C6D989}" type="presParOf" srcId="{7314D3BB-2E6D-4E29-9EDD-25CD19CB203C}" destId="{F2FE8BBB-436B-43B2-9CCC-31FE5BED39D4}" srcOrd="4" destOrd="0" presId="urn:microsoft.com/office/officeart/2005/8/layout/radial6"/>
    <dgm:cxn modelId="{071BCEAB-4EEE-4D4B-B40C-85ECDB09E43E}" type="presParOf" srcId="{7314D3BB-2E6D-4E29-9EDD-25CD19CB203C}" destId="{16D30CB6-CC46-48C7-9976-0D91AA814625}" srcOrd="5" destOrd="0" presId="urn:microsoft.com/office/officeart/2005/8/layout/radial6"/>
    <dgm:cxn modelId="{5D9E1A2B-6E46-4AC3-A32F-BB6325EC84D6}" type="presParOf" srcId="{7314D3BB-2E6D-4E29-9EDD-25CD19CB203C}" destId="{6AB3E7AB-2501-4F8A-9DB5-835AAD536894}" srcOrd="6" destOrd="0" presId="urn:microsoft.com/office/officeart/2005/8/layout/radial6"/>
    <dgm:cxn modelId="{A274730C-E396-4EEA-8714-C23C8B9EAE2C}" type="presParOf" srcId="{7314D3BB-2E6D-4E29-9EDD-25CD19CB203C}" destId="{205696A4-E281-40E3-B085-6B39085EA2A8}" srcOrd="7" destOrd="0" presId="urn:microsoft.com/office/officeart/2005/8/layout/radial6"/>
    <dgm:cxn modelId="{850DBFFE-6887-4C27-8131-3A6C87EB7990}" type="presParOf" srcId="{7314D3BB-2E6D-4E29-9EDD-25CD19CB203C}" destId="{56ADC774-899E-4E23-8ADD-281FE1664FEA}" srcOrd="8" destOrd="0" presId="urn:microsoft.com/office/officeart/2005/8/layout/radial6"/>
    <dgm:cxn modelId="{B613C666-47C7-4966-8DCE-60CBB37C1201}" type="presParOf" srcId="{7314D3BB-2E6D-4E29-9EDD-25CD19CB203C}" destId="{61766F82-F852-4033-9EE4-3B3C9F50D5EE}" srcOrd="9" destOrd="0" presId="urn:microsoft.com/office/officeart/2005/8/layout/radial6"/>
    <dgm:cxn modelId="{51C41EB2-963B-498F-98C1-155A4F33A397}" type="presParOf" srcId="{7314D3BB-2E6D-4E29-9EDD-25CD19CB203C}" destId="{8C52D63C-55EA-4363-9EE0-C316641703A3}" srcOrd="10" destOrd="0" presId="urn:microsoft.com/office/officeart/2005/8/layout/radial6"/>
    <dgm:cxn modelId="{73191CCB-6D86-4E39-8FC2-F574BF2768EA}" type="presParOf" srcId="{7314D3BB-2E6D-4E29-9EDD-25CD19CB203C}" destId="{719AE992-2688-444F-8CBD-759C1A45C50C}" srcOrd="11" destOrd="0" presId="urn:microsoft.com/office/officeart/2005/8/layout/radial6"/>
    <dgm:cxn modelId="{469FBC65-34C3-49E8-9CBE-AC333F050A78}" type="presParOf" srcId="{7314D3BB-2E6D-4E29-9EDD-25CD19CB203C}" destId="{F9B79028-F9FA-4AF3-9B91-63A67BEC2BC9}"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2.png"/></Relationships>
</file>

<file path=ppt/drawings/drawing1.xml><?xml version="1.0" encoding="utf-8"?>
<c:userShapes xmlns:c="http://schemas.openxmlformats.org/drawingml/2006/chart">
  <cdr:relSizeAnchor xmlns:cdr="http://schemas.openxmlformats.org/drawingml/2006/chartDrawing">
    <cdr:from>
      <cdr:x>0.71484</cdr:x>
      <cdr:y>0.10388</cdr:y>
    </cdr:from>
    <cdr:to>
      <cdr:x>0.71771</cdr:x>
      <cdr:y>0.16414</cdr:y>
    </cdr:to>
    <cdr:cxnSp macro="">
      <cdr:nvCxnSpPr>
        <cdr:cNvPr id="25" name="Straight Connector 24"/>
        <cdr:cNvCxnSpPr/>
      </cdr:nvCxnSpPr>
      <cdr:spPr>
        <a:xfrm xmlns:a="http://schemas.openxmlformats.org/drawingml/2006/main">
          <a:off x="5793857" y="402431"/>
          <a:ext cx="23262" cy="233450"/>
        </a:xfrm>
        <a:prstGeom xmlns:a="http://schemas.openxmlformats.org/drawingml/2006/main" prst="line">
          <a:avLst/>
        </a:prstGeom>
        <a:ln xmlns:a="http://schemas.openxmlformats.org/drawingml/2006/main">
          <a:solidFill>
            <a:schemeClr val="tx1"/>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0.65796</cdr:x>
      <cdr:y>0.11859</cdr:y>
    </cdr:from>
    <cdr:to>
      <cdr:x>0.67274</cdr:x>
      <cdr:y>0.17076</cdr:y>
    </cdr:to>
    <cdr:cxnSp macro="">
      <cdr:nvCxnSpPr>
        <cdr:cNvPr id="31" name="Straight Connector 30"/>
        <cdr:cNvCxnSpPr/>
      </cdr:nvCxnSpPr>
      <cdr:spPr>
        <a:xfrm xmlns:a="http://schemas.openxmlformats.org/drawingml/2006/main">
          <a:off x="5332843" y="459428"/>
          <a:ext cx="119793" cy="202108"/>
        </a:xfrm>
        <a:prstGeom xmlns:a="http://schemas.openxmlformats.org/drawingml/2006/main" prst="line">
          <a:avLst/>
        </a:prstGeom>
        <a:ln xmlns:a="http://schemas.openxmlformats.org/drawingml/2006/main">
          <a:solidFill>
            <a:schemeClr val="tx1"/>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0.60624</cdr:x>
      <cdr:y>0.18751</cdr:y>
    </cdr:from>
    <cdr:to>
      <cdr:x>0.62788</cdr:x>
      <cdr:y>0.22801</cdr:y>
    </cdr:to>
    <cdr:cxnSp macro="">
      <cdr:nvCxnSpPr>
        <cdr:cNvPr id="33" name="Straight Connector 32"/>
        <cdr:cNvCxnSpPr/>
      </cdr:nvCxnSpPr>
      <cdr:spPr>
        <a:xfrm xmlns:a="http://schemas.openxmlformats.org/drawingml/2006/main">
          <a:off x="4913620" y="726412"/>
          <a:ext cx="175394" cy="156899"/>
        </a:xfrm>
        <a:prstGeom xmlns:a="http://schemas.openxmlformats.org/drawingml/2006/main" prst="line">
          <a:avLst/>
        </a:prstGeom>
        <a:ln xmlns:a="http://schemas.openxmlformats.org/drawingml/2006/main">
          <a:solidFill>
            <a:schemeClr val="tx1"/>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0.57508</cdr:x>
      <cdr:y>0.30283</cdr:y>
    </cdr:from>
    <cdr:to>
      <cdr:x>0.59672</cdr:x>
      <cdr:y>0.34333</cdr:y>
    </cdr:to>
    <cdr:cxnSp macro="">
      <cdr:nvCxnSpPr>
        <cdr:cNvPr id="6" name="Straight Connector 5"/>
        <cdr:cNvCxnSpPr/>
      </cdr:nvCxnSpPr>
      <cdr:spPr>
        <a:xfrm xmlns:a="http://schemas.openxmlformats.org/drawingml/2006/main">
          <a:off x="4661083" y="1173174"/>
          <a:ext cx="175394" cy="156898"/>
        </a:xfrm>
        <a:prstGeom xmlns:a="http://schemas.openxmlformats.org/drawingml/2006/main" prst="line">
          <a:avLst/>
        </a:prstGeom>
        <a:ln xmlns:a="http://schemas.openxmlformats.org/drawingml/2006/main">
          <a:solidFill>
            <a:schemeClr val="tx1"/>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3177" tIns="46589" rIns="93177" bIns="46589"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3177" tIns="46589" rIns="93177" bIns="46589" rtlCol="0"/>
          <a:lstStyle>
            <a:lvl1pPr algn="r" eaLnBrk="1" hangingPunct="1">
              <a:defRPr sz="1200"/>
            </a:lvl1pPr>
          </a:lstStyle>
          <a:p>
            <a:pPr>
              <a:defRPr/>
            </a:pPr>
            <a:fld id="{0EDC2571-D36B-4B5E-AEA7-25C920FBF6C2}" type="datetimeFigureOut">
              <a:rPr lang="en-US"/>
              <a:pPr>
                <a:defRPr/>
              </a:pPr>
              <a:t>11/6/2017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3177" tIns="46589" rIns="93177" bIns="46589" rtlCol="0" anchor="b"/>
          <a:lstStyle>
            <a:lvl1pPr algn="r" eaLnBrk="1" hangingPunct="1">
              <a:defRPr sz="1200"/>
            </a:lvl1pPr>
          </a:lstStyle>
          <a:p>
            <a:pPr>
              <a:defRPr/>
            </a:pPr>
            <a:fld id="{DB8D6B5A-0C96-485F-BEAD-D30ABDECECBA}" type="slidenum">
              <a:rPr lang="en-US"/>
              <a:pPr>
                <a:defRPr/>
              </a:pPr>
              <a:t>‹#›</a:t>
            </a:fld>
            <a:endParaRPr lang="en-US"/>
          </a:p>
        </p:txBody>
      </p:sp>
    </p:spTree>
    <p:extLst>
      <p:ext uri="{BB962C8B-B14F-4D97-AF65-F5344CB8AC3E}">
        <p14:creationId xmlns:p14="http://schemas.microsoft.com/office/powerpoint/2010/main" val="1983836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8D6B5A-0C96-485F-BEAD-D30ABDECECBA}" type="slidenum">
              <a:rPr lang="en-US" smtClean="0"/>
              <a:pPr>
                <a:defRPr/>
              </a:pPr>
              <a:t>1</a:t>
            </a:fld>
            <a:endParaRPr lang="en-US"/>
          </a:p>
        </p:txBody>
      </p:sp>
    </p:spTree>
    <p:extLst>
      <p:ext uri="{BB962C8B-B14F-4D97-AF65-F5344CB8AC3E}">
        <p14:creationId xmlns:p14="http://schemas.microsoft.com/office/powerpoint/2010/main" val="1891472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622" tIns="41811" rIns="83622" bIns="41811">
            <a:normAutofit fontScale="77500" lnSpcReduction="20000"/>
          </a:bodyPr>
          <a:lstStyle/>
          <a:p>
            <a:pPr eaLnBrk="1" hangingPunct="1">
              <a:spcBef>
                <a:spcPct val="0"/>
              </a:spcBef>
            </a:pPr>
            <a:r>
              <a:rPr lang="en-US" altLang="en-US" dirty="0" smtClean="0"/>
              <a:t>Partnerships:  </a:t>
            </a:r>
          </a:p>
          <a:p>
            <a:pPr eaLnBrk="1" hangingPunct="1">
              <a:spcBef>
                <a:spcPct val="0"/>
              </a:spcBef>
            </a:pPr>
            <a:endParaRPr lang="en-US" altLang="en-US" dirty="0" smtClean="0"/>
          </a:p>
          <a:p>
            <a:pPr eaLnBrk="1" hangingPunct="1">
              <a:spcBef>
                <a:spcPct val="0"/>
              </a:spcBef>
            </a:pPr>
            <a:r>
              <a:rPr lang="en-US" altLang="en-US" dirty="0" smtClean="0"/>
              <a:t>Santa Fe College to University of Florida</a:t>
            </a:r>
          </a:p>
          <a:p>
            <a:pPr eaLnBrk="1" hangingPunct="1">
              <a:spcBef>
                <a:spcPct val="0"/>
              </a:spcBef>
            </a:pPr>
            <a:r>
              <a:rPr lang="en-US" altLang="en-US" dirty="0" smtClean="0"/>
              <a:t>Golden Guarantee Program:  Tallahassee Community College to Florida State University</a:t>
            </a:r>
          </a:p>
          <a:p>
            <a:pPr eaLnBrk="1" hangingPunct="1">
              <a:spcBef>
                <a:spcPct val="0"/>
              </a:spcBef>
            </a:pPr>
            <a:r>
              <a:rPr lang="en-US" altLang="en-US" dirty="0" smtClean="0"/>
              <a:t>Direct Connect to USF:  College of Central Florida; Daytona State College; Eastern Florida State College; Lake-Sumter State College; Seminole State College of Florida and Valencia College</a:t>
            </a:r>
          </a:p>
          <a:p>
            <a:pPr eaLnBrk="1" hangingPunct="1">
              <a:spcBef>
                <a:spcPct val="0"/>
              </a:spcBef>
            </a:pPr>
            <a:r>
              <a:rPr lang="en-US" altLang="en-US" dirty="0" smtClean="0"/>
              <a:t>FUSE:  Hillsborough Community College; St. Petersburg College guaranteed admission to USF</a:t>
            </a:r>
          </a:p>
          <a:p>
            <a:pPr eaLnBrk="1" hangingPunct="1">
              <a:spcBef>
                <a:spcPct val="0"/>
              </a:spcBef>
            </a:pPr>
            <a:endParaRPr lang="en-US" altLang="en-US" dirty="0" smtClean="0"/>
          </a:p>
          <a:p>
            <a:pPr eaLnBrk="1" hangingPunct="1">
              <a:spcBef>
                <a:spcPct val="0"/>
              </a:spcBef>
              <a:defRPr/>
            </a:pPr>
            <a:r>
              <a:rPr lang="en-US" altLang="en-US" dirty="0" smtClean="0"/>
              <a:t>Florida’s strong “2+2” articulation policies and common state course numbering system help provide a pathway for Florida College System (FCS) graduates transfer to a State University System of Florida (SUS) institution.</a:t>
            </a:r>
          </a:p>
          <a:p>
            <a:pPr eaLnBrk="1" hangingPunct="1">
              <a:spcBef>
                <a:spcPct val="0"/>
              </a:spcBef>
              <a:defRPr/>
            </a:pPr>
            <a:endParaRPr lang="en-US" altLang="en-US" dirty="0" smtClean="0"/>
          </a:p>
          <a:p>
            <a:pPr eaLnBrk="1" hangingPunct="1">
              <a:spcBef>
                <a:spcPct val="0"/>
              </a:spcBef>
              <a:defRPr/>
            </a:pPr>
            <a:r>
              <a:rPr lang="en-US" b="1" dirty="0" smtClean="0"/>
              <a:t>Overarching Questions</a:t>
            </a:r>
            <a:endParaRPr lang="en-US" altLang="en-US" dirty="0" smtClean="0"/>
          </a:p>
          <a:p>
            <a:pPr marL="349415" indent="-349415" eaLnBrk="1" hangingPunct="1">
              <a:buFont typeface="Arial" panose="020B0604020202020204" pitchFamily="34" charset="0"/>
              <a:buChar char="•"/>
              <a:defRPr/>
            </a:pPr>
            <a:r>
              <a:rPr lang="en-US" dirty="0" smtClean="0"/>
              <a:t>What is the purpose of the state’s articulation policy?</a:t>
            </a:r>
          </a:p>
          <a:p>
            <a:pPr marL="349415" indent="-349415" eaLnBrk="1" hangingPunct="1">
              <a:buFont typeface="Arial" panose="020B0604020202020204" pitchFamily="34" charset="0"/>
              <a:buChar char="•"/>
              <a:defRPr/>
            </a:pPr>
            <a:r>
              <a:rPr lang="en-US" dirty="0" smtClean="0"/>
              <a:t>Why is it important?</a:t>
            </a:r>
          </a:p>
          <a:p>
            <a:pPr marL="349415" indent="-349415" eaLnBrk="1" hangingPunct="1">
              <a:buFont typeface="Arial" panose="020B0604020202020204" pitchFamily="34" charset="0"/>
              <a:buChar char="•"/>
              <a:defRPr/>
            </a:pPr>
            <a:r>
              <a:rPr lang="en-US" dirty="0" smtClean="0"/>
              <a:t>Is it working?</a:t>
            </a:r>
          </a:p>
          <a:p>
            <a:pPr marL="349415" indent="-349415" eaLnBrk="1" hangingPunct="1">
              <a:buFont typeface="Arial" panose="020B0604020202020204" pitchFamily="34" charset="0"/>
              <a:buChar char="•"/>
              <a:defRPr/>
            </a:pPr>
            <a:r>
              <a:rPr lang="en-US" dirty="0" smtClean="0"/>
              <a:t>What can be done to identify and stop the leaks in the pipeline?</a:t>
            </a:r>
          </a:p>
          <a:p>
            <a:pPr eaLnBrk="1" hangingPunct="1">
              <a:spcBef>
                <a:spcPct val="0"/>
              </a:spcBef>
              <a:defRPr/>
            </a:pPr>
            <a:endParaRPr lang="en-US" altLang="en-US" dirty="0" smtClean="0"/>
          </a:p>
          <a:p>
            <a:pPr eaLnBrk="1" hangingPunct="1">
              <a:spcBef>
                <a:spcPct val="0"/>
              </a:spcBef>
              <a:defRPr/>
            </a:pPr>
            <a:r>
              <a:rPr lang="en-US" b="1" dirty="0" smtClean="0"/>
              <a:t>Guiding Questions</a:t>
            </a:r>
          </a:p>
          <a:p>
            <a:pPr marL="349415" indent="-349415" eaLnBrk="1" hangingPunct="1">
              <a:buFont typeface="Arial" panose="020B0604020202020204" pitchFamily="34" charset="0"/>
              <a:buChar char="•"/>
              <a:defRPr/>
            </a:pPr>
            <a:r>
              <a:rPr lang="en-US" dirty="0" smtClean="0"/>
              <a:t>To what extent are FCS AA graduates applying to, being admitted, and enrolling at state universities?</a:t>
            </a:r>
          </a:p>
          <a:p>
            <a:pPr marL="349415" indent="-349415" eaLnBrk="1" hangingPunct="1">
              <a:buFont typeface="Arial" panose="020B0604020202020204" pitchFamily="34" charset="0"/>
              <a:buChar char="•"/>
              <a:defRPr/>
            </a:pPr>
            <a:r>
              <a:rPr lang="en-US" dirty="0" smtClean="0"/>
              <a:t>For those who apply and are not admitted, what are the barriers or issues? Where do they end up?</a:t>
            </a:r>
          </a:p>
          <a:p>
            <a:pPr marL="349415" indent="-349415" eaLnBrk="1" hangingPunct="1">
              <a:buFont typeface="Arial" panose="020B0604020202020204" pitchFamily="34" charset="0"/>
              <a:buChar char="•"/>
              <a:defRPr/>
            </a:pPr>
            <a:r>
              <a:rPr lang="en-US" dirty="0" smtClean="0"/>
              <a:t>For those who are admitted to a state university and do not enroll, where do they go?</a:t>
            </a:r>
          </a:p>
          <a:p>
            <a:pPr marL="349415" indent="-349415" eaLnBrk="1" hangingPunct="1">
              <a:buFont typeface="Arial" panose="020B0604020202020204" pitchFamily="34" charset="0"/>
              <a:buChar char="•"/>
              <a:defRPr/>
            </a:pPr>
            <a:r>
              <a:rPr lang="en-US" dirty="0" smtClean="0"/>
              <a:t>Where are the leaks in the articulation pipeline? What can we do to keep more students on track for a bachelor’s degree?</a:t>
            </a:r>
          </a:p>
          <a:p>
            <a:pPr marL="349415" indent="-349415" eaLnBrk="1" hangingPunct="1">
              <a:buFont typeface="Arial" panose="020B0604020202020204" pitchFamily="34" charset="0"/>
              <a:buChar char="•"/>
              <a:defRPr/>
            </a:pPr>
            <a:r>
              <a:rPr lang="en-US" dirty="0" smtClean="0"/>
              <a:t>How successful are FCS transfers? Do they graduate on time?  </a:t>
            </a:r>
          </a:p>
          <a:p>
            <a:pPr marL="349415" indent="-349415" eaLnBrk="1" hangingPunct="1">
              <a:buFont typeface="Arial" panose="020B0604020202020204" pitchFamily="34" charset="0"/>
              <a:buChar char="•"/>
              <a:defRPr/>
            </a:pPr>
            <a:r>
              <a:rPr lang="en-US" dirty="0" smtClean="0"/>
              <a:t>What can we do to support AS students who wish to attend a state university? What are the barriers to AS to BS articulation?</a:t>
            </a:r>
          </a:p>
          <a:p>
            <a:pPr marL="349415" indent="-349415" eaLnBrk="1" hangingPunct="1">
              <a:buFont typeface="Arial" panose="020B0604020202020204" pitchFamily="34" charset="0"/>
              <a:buChar char="•"/>
              <a:defRPr/>
            </a:pPr>
            <a:r>
              <a:rPr lang="en-US" dirty="0" smtClean="0"/>
              <a:t>What are the employment and wage outcomes of students who transfer and earn a degree at a state university? Are they different from native university students?</a:t>
            </a:r>
          </a:p>
          <a:p>
            <a:pPr eaLnBrk="1" hangingPunct="1">
              <a:spcBef>
                <a:spcPct val="0"/>
              </a:spcBef>
            </a:pPr>
            <a:endParaRPr lang="en-US" altLang="en-US" dirty="0" smtClean="0"/>
          </a:p>
          <a:p>
            <a:pPr eaLnBrk="1" hangingPunct="1">
              <a:spcBef>
                <a:spcPct val="0"/>
              </a:spcBef>
            </a:pPr>
            <a:endParaRPr lang="en-US" altLang="en-US" dirty="0" smtClean="0"/>
          </a:p>
          <a:p>
            <a:endParaRPr dirty="0"/>
          </a:p>
        </p:txBody>
      </p:sp>
    </p:spTree>
    <p:extLst>
      <p:ext uri="{BB962C8B-B14F-4D97-AF65-F5344CB8AC3E}">
        <p14:creationId xmlns:p14="http://schemas.microsoft.com/office/powerpoint/2010/main" val="3022457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55,132 FCS AA completers in 2013-14. A large proportion of FCS students who apply to a state university are admitted and register for classes.   In 2014-15, over 35,000 FCS students applied for the SUS, with over 85% (30,107) being accepted. Of these admitted students, over 80% (25,092) enrolled. What is not yet understood is why nearly 10,000 AA graduates a year who applied to a SUS institution do not subsequently enroll in one.  Despite this articulation gap, which is partially but not fully explained in Figure 3, FCS students make up a substantial portion of SUS undergraduate student body.</a:t>
            </a:r>
          </a:p>
          <a:p>
            <a:endParaRPr lang="en-US" altLang="en-US" dirty="0" smtClean="0"/>
          </a:p>
          <a:p>
            <a:r>
              <a:rPr lang="en-US" altLang="en-US" dirty="0" smtClean="0"/>
              <a:t>*71% of students who applied to the SUS subsequently enrolled</a:t>
            </a:r>
          </a:p>
          <a:p>
            <a:endParaRPr lang="en-US" altLang="en-US" dirty="0" smtClean="0"/>
          </a:p>
          <a:p>
            <a:r>
              <a:rPr lang="en-US" altLang="en-US" dirty="0" smtClean="0"/>
              <a:t>For 2013-14 FCS graduates, 73% continued their education:</a:t>
            </a:r>
          </a:p>
          <a:p>
            <a:r>
              <a:rPr lang="en-US" altLang="en-US" dirty="0" smtClean="0"/>
              <a:t>*47% continued their education in the SUS</a:t>
            </a:r>
          </a:p>
          <a:p>
            <a:r>
              <a:rPr lang="en-US" altLang="en-US" dirty="0" smtClean="0"/>
              <a:t>*22% continued their education in the FCS</a:t>
            </a:r>
          </a:p>
          <a:p>
            <a:r>
              <a:rPr lang="en-US" altLang="en-US" dirty="0" smtClean="0"/>
              <a:t>*3% continued their education in Private Institutions</a:t>
            </a:r>
          </a:p>
          <a:p>
            <a:r>
              <a:rPr lang="en-US" altLang="en-US" dirty="0" smtClean="0"/>
              <a:t>*1% continued their education in District Postsecondary</a:t>
            </a:r>
          </a:p>
          <a:p>
            <a:endParaRPr lang="en-US" altLang="en-US" dirty="0" smtClean="0"/>
          </a:p>
          <a:p>
            <a:r>
              <a:rPr lang="en-US" altLang="en-US" dirty="0" smtClean="0"/>
              <a:t>For 2013-14 FCS graduates, around 20% were found employed and not continuing their education. FCS AA completers earned an average annualized wage of $36,433, which was $3,000 more than AA leavers, and over $12,500 more than recent high school graduates in 2013-14.</a:t>
            </a:r>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5650" indent="-290513">
              <a:defRPr>
                <a:solidFill>
                  <a:schemeClr val="tx1"/>
                </a:solidFill>
                <a:latin typeface="Calibri" panose="020F0502020204030204" pitchFamily="34" charset="0"/>
                <a:cs typeface="Arial" panose="020B0604020202020204" pitchFamily="34" charset="0"/>
              </a:defRPr>
            </a:lvl2pPr>
            <a:lvl3pPr marL="1163638" indent="-231775">
              <a:defRPr>
                <a:solidFill>
                  <a:schemeClr val="tx1"/>
                </a:solidFill>
                <a:latin typeface="Calibri" panose="020F0502020204030204" pitchFamily="34" charset="0"/>
                <a:cs typeface="Arial" panose="020B0604020202020204" pitchFamily="34" charset="0"/>
              </a:defRPr>
            </a:lvl3pPr>
            <a:lvl4pPr marL="1630363" indent="-231775">
              <a:defRPr>
                <a:solidFill>
                  <a:schemeClr val="tx1"/>
                </a:solidFill>
                <a:latin typeface="Calibri" panose="020F0502020204030204" pitchFamily="34" charset="0"/>
                <a:cs typeface="Arial" panose="020B0604020202020204" pitchFamily="34" charset="0"/>
              </a:defRPr>
            </a:lvl4pPr>
            <a:lvl5pPr marL="2095500" indent="-231775">
              <a:defRPr>
                <a:solidFill>
                  <a:schemeClr val="tx1"/>
                </a:solidFill>
                <a:latin typeface="Calibri" panose="020F050202020403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476E346-CDC3-4ACA-9F15-E11424BE5C67}" type="slidenum">
              <a:rPr lang="en-US" altLang="en-US" smtClean="0"/>
              <a:pPr/>
              <a:t>13</a:t>
            </a:fld>
            <a:endParaRPr lang="en-US" altLang="en-US" smtClean="0"/>
          </a:p>
        </p:txBody>
      </p:sp>
    </p:spTree>
    <p:extLst>
      <p:ext uri="{BB962C8B-B14F-4D97-AF65-F5344CB8AC3E}">
        <p14:creationId xmlns:p14="http://schemas.microsoft.com/office/powerpoint/2010/main" val="4113632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220788" y="708025"/>
            <a:ext cx="4725987" cy="3544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5650" indent="-290513">
              <a:defRPr>
                <a:solidFill>
                  <a:schemeClr val="tx1"/>
                </a:solidFill>
                <a:latin typeface="Calibri" panose="020F0502020204030204" pitchFamily="34" charset="0"/>
                <a:cs typeface="Arial" panose="020B0604020202020204" pitchFamily="34" charset="0"/>
              </a:defRPr>
            </a:lvl2pPr>
            <a:lvl3pPr marL="1163638" indent="-231775">
              <a:defRPr>
                <a:solidFill>
                  <a:schemeClr val="tx1"/>
                </a:solidFill>
                <a:latin typeface="Calibri" panose="020F0502020204030204" pitchFamily="34" charset="0"/>
                <a:cs typeface="Arial" panose="020B0604020202020204" pitchFamily="34" charset="0"/>
              </a:defRPr>
            </a:lvl3pPr>
            <a:lvl4pPr marL="1630363" indent="-231775">
              <a:defRPr>
                <a:solidFill>
                  <a:schemeClr val="tx1"/>
                </a:solidFill>
                <a:latin typeface="Calibri" panose="020F0502020204030204" pitchFamily="34" charset="0"/>
                <a:cs typeface="Arial" panose="020B0604020202020204" pitchFamily="34" charset="0"/>
              </a:defRPr>
            </a:lvl4pPr>
            <a:lvl5pPr marL="2095500" indent="-231775">
              <a:defRPr>
                <a:solidFill>
                  <a:schemeClr val="tx1"/>
                </a:solidFill>
                <a:latin typeface="Calibri" panose="020F050202020403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5EB2754-54EA-4A85-8B5F-9CBB20FD16EF}" type="slidenum">
              <a:rPr lang="en-US" altLang="en-US" smtClean="0"/>
              <a:pPr/>
              <a:t>14</a:t>
            </a:fld>
            <a:endParaRPr lang="en-US" altLang="en-US" smtClean="0"/>
          </a:p>
        </p:txBody>
      </p:sp>
    </p:spTree>
    <p:extLst>
      <p:ext uri="{BB962C8B-B14F-4D97-AF65-F5344CB8AC3E}">
        <p14:creationId xmlns:p14="http://schemas.microsoft.com/office/powerpoint/2010/main" val="372686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287463" y="708025"/>
            <a:ext cx="4725987" cy="3544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BOG Program of Strategic Emphasis. The BOG documentation has it more detailed to the CIP, which we don’t have.</a:t>
            </a:r>
          </a:p>
          <a:p>
            <a:pPr eaLnBrk="1" hangingPunct="1">
              <a:spcBef>
                <a:spcPct val="0"/>
              </a:spcBef>
            </a:pPr>
            <a:endParaRPr lang="en-US" altLang="en-US" smtClean="0"/>
          </a:p>
          <a:p>
            <a:pPr eaLnBrk="1" hangingPunct="1">
              <a:spcBef>
                <a:spcPct val="0"/>
              </a:spcBef>
            </a:pPr>
            <a:r>
              <a:rPr lang="en-US" altLang="en-US" smtClean="0"/>
              <a:t>http://www.flbog.edu/pressroom/strategic_emphasis/</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55650" indent="-290513">
              <a:defRPr>
                <a:solidFill>
                  <a:schemeClr val="tx1"/>
                </a:solidFill>
                <a:latin typeface="Calibri" pitchFamily="34" charset="0"/>
                <a:cs typeface="Arial" pitchFamily="34" charset="0"/>
              </a:defRPr>
            </a:lvl2pPr>
            <a:lvl3pPr marL="1163638" indent="-231775">
              <a:defRPr>
                <a:solidFill>
                  <a:schemeClr val="tx1"/>
                </a:solidFill>
                <a:latin typeface="Calibri" pitchFamily="34" charset="0"/>
                <a:cs typeface="Arial" pitchFamily="34" charset="0"/>
              </a:defRPr>
            </a:lvl3pPr>
            <a:lvl4pPr marL="1630363" indent="-231775">
              <a:defRPr>
                <a:solidFill>
                  <a:schemeClr val="tx1"/>
                </a:solidFill>
                <a:latin typeface="Calibri" pitchFamily="34" charset="0"/>
                <a:cs typeface="Arial" pitchFamily="34" charset="0"/>
              </a:defRPr>
            </a:lvl4pPr>
            <a:lvl5pPr marL="2095500" indent="-231775">
              <a:defRPr>
                <a:solidFill>
                  <a:schemeClr val="tx1"/>
                </a:solidFill>
                <a:latin typeface="Calibri" pitchFamily="34" charset="0"/>
                <a:cs typeface="Arial" pitchFamily="34" charset="0"/>
              </a:defRPr>
            </a:lvl5pPr>
            <a:lvl6pPr marL="2552700" indent="-231775" eaLnBrk="0" fontAlgn="base" hangingPunct="0">
              <a:spcBef>
                <a:spcPct val="0"/>
              </a:spcBef>
              <a:spcAft>
                <a:spcPct val="0"/>
              </a:spcAft>
              <a:defRPr>
                <a:solidFill>
                  <a:schemeClr val="tx1"/>
                </a:solidFill>
                <a:latin typeface="Calibri" pitchFamily="34" charset="0"/>
                <a:cs typeface="Arial" pitchFamily="34" charset="0"/>
              </a:defRPr>
            </a:lvl6pPr>
            <a:lvl7pPr marL="3009900" indent="-231775" eaLnBrk="0" fontAlgn="base" hangingPunct="0">
              <a:spcBef>
                <a:spcPct val="0"/>
              </a:spcBef>
              <a:spcAft>
                <a:spcPct val="0"/>
              </a:spcAft>
              <a:defRPr>
                <a:solidFill>
                  <a:schemeClr val="tx1"/>
                </a:solidFill>
                <a:latin typeface="Calibri" pitchFamily="34" charset="0"/>
                <a:cs typeface="Arial" pitchFamily="34" charset="0"/>
              </a:defRPr>
            </a:lvl7pPr>
            <a:lvl8pPr marL="3467100" indent="-231775" eaLnBrk="0" fontAlgn="base" hangingPunct="0">
              <a:spcBef>
                <a:spcPct val="0"/>
              </a:spcBef>
              <a:spcAft>
                <a:spcPct val="0"/>
              </a:spcAft>
              <a:defRPr>
                <a:solidFill>
                  <a:schemeClr val="tx1"/>
                </a:solidFill>
                <a:latin typeface="Calibri" pitchFamily="34" charset="0"/>
                <a:cs typeface="Arial" pitchFamily="34" charset="0"/>
              </a:defRPr>
            </a:lvl8pPr>
            <a:lvl9pPr marL="3924300" indent="-231775" eaLnBrk="0" fontAlgn="base" hangingPunct="0">
              <a:spcBef>
                <a:spcPct val="0"/>
              </a:spcBef>
              <a:spcAft>
                <a:spcPct val="0"/>
              </a:spcAft>
              <a:defRPr>
                <a:solidFill>
                  <a:schemeClr val="tx1"/>
                </a:solidFill>
                <a:latin typeface="Calibri" pitchFamily="34" charset="0"/>
                <a:cs typeface="Arial" pitchFamily="34" charset="0"/>
              </a:defRPr>
            </a:lvl9pPr>
          </a:lstStyle>
          <a:p>
            <a:fld id="{38758CCC-1861-4D43-9C19-BD5A50C4136A}" type="slidenum">
              <a:rPr lang="en-US" altLang="en-US"/>
              <a:pPr/>
              <a:t>15</a:t>
            </a:fld>
            <a:endParaRPr lang="en-US" altLang="en-US"/>
          </a:p>
        </p:txBody>
      </p:sp>
    </p:spTree>
    <p:extLst>
      <p:ext uri="{BB962C8B-B14F-4D97-AF65-F5344CB8AC3E}">
        <p14:creationId xmlns:p14="http://schemas.microsoft.com/office/powerpoint/2010/main" val="979895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D22E54B-96F2-4AF4-914A-9620E9992590}" type="slidenum">
              <a:rPr lang="en-US" altLang="en-US" smtClean="0">
                <a:solidFill>
                  <a:srgbClr val="000000"/>
                </a:solidFill>
              </a:rPr>
              <a:pPr/>
              <a:t>16</a:t>
            </a:fld>
            <a:endParaRPr lang="en-US" altLang="en-US" smtClean="0">
              <a:solidFill>
                <a:srgbClr val="000000"/>
              </a:solidFill>
            </a:endParaRPr>
          </a:p>
        </p:txBody>
      </p:sp>
    </p:spTree>
    <p:extLst>
      <p:ext uri="{BB962C8B-B14F-4D97-AF65-F5344CB8AC3E}">
        <p14:creationId xmlns:p14="http://schemas.microsoft.com/office/powerpoint/2010/main" val="3080762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9A24283-704F-4828-AE79-4AB2B7CD25CE}" type="slidenum">
              <a:rPr lang="en-US" altLang="en-US" smtClean="0"/>
              <a:pPr/>
              <a:t>17</a:t>
            </a:fld>
            <a:endParaRPr lang="en-US" altLang="en-US" smtClean="0"/>
          </a:p>
        </p:txBody>
      </p:sp>
    </p:spTree>
    <p:extLst>
      <p:ext uri="{BB962C8B-B14F-4D97-AF65-F5344CB8AC3E}">
        <p14:creationId xmlns:p14="http://schemas.microsoft.com/office/powerpoint/2010/main" val="2960435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930275"/>
            <a:ext cx="4502150" cy="3376613"/>
          </a:xfrm>
        </p:spPr>
      </p:sp>
      <p:sp>
        <p:nvSpPr>
          <p:cNvPr id="3" name="Notes Placeholder 2"/>
          <p:cNvSpPr>
            <a:spLocks noGrp="1"/>
          </p:cNvSpPr>
          <p:nvPr>
            <p:ph type="body" idx="1"/>
          </p:nvPr>
        </p:nvSpPr>
        <p:spPr/>
        <p:txBody>
          <a:bodyPr/>
          <a:lstStyle/>
          <a:p>
            <a:pPr marL="342900" indent="-342900" algn="l">
              <a:buFont typeface="Arial" panose="020B0604020202020204" pitchFamily="34" charset="0"/>
              <a:buChar char="•"/>
            </a:pPr>
            <a:r>
              <a:rPr lang="en-US" sz="2000" dirty="0" smtClean="0">
                <a:solidFill>
                  <a:srgbClr val="002060"/>
                </a:solidFill>
              </a:rPr>
              <a:t>Focus on the end goal</a:t>
            </a:r>
          </a:p>
          <a:p>
            <a:pPr marL="342900" indent="-342900" algn="l">
              <a:buFont typeface="Arial" panose="020B0604020202020204" pitchFamily="34" charset="0"/>
              <a:buChar char="•"/>
            </a:pPr>
            <a:r>
              <a:rPr lang="en-US" sz="2000" dirty="0" smtClean="0">
                <a:solidFill>
                  <a:srgbClr val="002060"/>
                </a:solidFill>
              </a:rPr>
              <a:t>Align programs with career path jobs of economic importance</a:t>
            </a:r>
          </a:p>
          <a:p>
            <a:pPr marL="342900" indent="-342900" algn="l">
              <a:buFont typeface="Arial" panose="020B0604020202020204" pitchFamily="34" charset="0"/>
              <a:buChar char="•"/>
            </a:pPr>
            <a:r>
              <a:rPr lang="en-US" sz="2000" dirty="0" smtClean="0">
                <a:solidFill>
                  <a:srgbClr val="002060"/>
                </a:solidFill>
              </a:rPr>
              <a:t>All students need workforce skills</a:t>
            </a:r>
          </a:p>
          <a:p>
            <a:pPr marL="914400" lvl="1" indent="-457200" algn="l">
              <a:buFont typeface="Arial" panose="020B0604020202020204" pitchFamily="34" charset="0"/>
              <a:buChar char="•"/>
            </a:pPr>
            <a:r>
              <a:rPr lang="en-US" sz="2000" dirty="0" smtClean="0">
                <a:solidFill>
                  <a:srgbClr val="002060"/>
                </a:solidFill>
              </a:rPr>
              <a:t>Integrate employment information into programs</a:t>
            </a:r>
          </a:p>
          <a:p>
            <a:pPr marL="342900" indent="-342900" algn="l">
              <a:buFont typeface="Arial" panose="020B0604020202020204" pitchFamily="34" charset="0"/>
              <a:buChar char="•"/>
            </a:pPr>
            <a:r>
              <a:rPr lang="en-US" sz="2000" dirty="0" smtClean="0">
                <a:solidFill>
                  <a:srgbClr val="002060"/>
                </a:solidFill>
              </a:rPr>
              <a:t>Assess Market Value of your programs and certificates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AE402D1-88AD-43C2-B8BB-8C7904BBCA11}" type="slidenum">
              <a:rPr lang="en-US" smtClean="0"/>
              <a:pPr/>
              <a:t>19</a:t>
            </a:fld>
            <a:endParaRPr lang="en-US" dirty="0"/>
          </a:p>
        </p:txBody>
      </p:sp>
    </p:spTree>
    <p:extLst>
      <p:ext uri="{BB962C8B-B14F-4D97-AF65-F5344CB8AC3E}">
        <p14:creationId xmlns:p14="http://schemas.microsoft.com/office/powerpoint/2010/main" val="1452397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provided</a:t>
            </a:r>
            <a:r>
              <a:rPr lang="en-US" baseline="0" dirty="0" smtClean="0"/>
              <a:t> with permission from Melinda Karp at CCRC</a:t>
            </a:r>
            <a:endParaRPr lang="en-US" dirty="0"/>
          </a:p>
        </p:txBody>
      </p:sp>
      <p:sp>
        <p:nvSpPr>
          <p:cNvPr id="4" name="Slide Number Placeholder 3"/>
          <p:cNvSpPr>
            <a:spLocks noGrp="1"/>
          </p:cNvSpPr>
          <p:nvPr>
            <p:ph type="sldNum" sz="quarter" idx="10"/>
          </p:nvPr>
        </p:nvSpPr>
        <p:spPr/>
        <p:txBody>
          <a:bodyPr/>
          <a:lstStyle/>
          <a:p>
            <a:fld id="{6A2A6053-2BE0-4A54-8D10-3DD0CC8B507D}" type="slidenum">
              <a:rPr lang="en-US" smtClean="0"/>
              <a:t>20</a:t>
            </a:fld>
            <a:endParaRPr lang="en-US"/>
          </a:p>
        </p:txBody>
      </p:sp>
    </p:spTree>
    <p:extLst>
      <p:ext uri="{BB962C8B-B14F-4D97-AF65-F5344CB8AC3E}">
        <p14:creationId xmlns:p14="http://schemas.microsoft.com/office/powerpoint/2010/main" val="3461723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9A24283-704F-4828-AE79-4AB2B7CD25CE}" type="slidenum">
              <a:rPr lang="en-US" altLang="en-US" smtClean="0"/>
              <a:pPr/>
              <a:t>22</a:t>
            </a:fld>
            <a:endParaRPr lang="en-US" altLang="en-US" smtClean="0"/>
          </a:p>
        </p:txBody>
      </p:sp>
    </p:spTree>
    <p:extLst>
      <p:ext uri="{BB962C8B-B14F-4D97-AF65-F5344CB8AC3E}">
        <p14:creationId xmlns:p14="http://schemas.microsoft.com/office/powerpoint/2010/main" val="688544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1225"/>
            <a:r>
              <a:rPr lang="en-US" altLang="en-US" smtClean="0"/>
              <a:t>Institutions were required to offer developmental education courses using the instructional strategies listed below: </a:t>
            </a:r>
          </a:p>
          <a:p>
            <a:pPr defTabSz="911225"/>
            <a:r>
              <a:rPr lang="en-US" altLang="en-US" smtClean="0"/>
              <a:t>Modularized developmental instruction that is customized and targeted to address specific skills gaps. For example, colleges offers courses that are technology-based and self-paced. Course material is deduced into sub-unit parts and condensed into component pieces that address precise skill area deficiencies. Students will take a diagnostic test to determine which competencies have not been mastered and a student plan is then developed. </a:t>
            </a:r>
          </a:p>
          <a:p>
            <a:pPr defTabSz="911225"/>
            <a:endParaRPr lang="en-US" altLang="en-US" smtClean="0"/>
          </a:p>
          <a:p>
            <a:pPr defTabSz="911225"/>
            <a:r>
              <a:rPr lang="en-US" altLang="en-US" smtClean="0"/>
              <a:t>Compressed developmental instruction structures that accelerate student progression from developmental instruction to college-level coursework. Course delivery is more intense, and courses are offered in a variety of shortened timeframes to allow students to progress quickly. </a:t>
            </a:r>
          </a:p>
          <a:p>
            <a:pPr defTabSz="911225"/>
            <a:endParaRPr lang="en-US" altLang="en-US" smtClean="0"/>
          </a:p>
          <a:p>
            <a:pPr defTabSz="911225"/>
            <a:r>
              <a:rPr lang="en-US" altLang="en-US" smtClean="0"/>
              <a:t>Contextualized developmental instruction that is related to meta-majors or guided pathways. Meta majors are a series of academic pathways that help students identify the appropriate gateway courses related to general academic pathway, such as health sciences, education, and business. </a:t>
            </a:r>
          </a:p>
          <a:p>
            <a:pPr defTabSz="911225"/>
            <a:r>
              <a:rPr lang="en-US" altLang="en-US" smtClean="0"/>
              <a:t> </a:t>
            </a:r>
          </a:p>
          <a:p>
            <a:pPr defTabSz="911225"/>
            <a:r>
              <a:rPr lang="en-US" altLang="en-US" smtClean="0"/>
              <a:t>Co-requisite developmental instruction that supplements credit instruction while a student is concurrently enrolled in a credit-bearing course. For example, a modularized course can be offered as a co-requisite course to English Composition or any of the entry-level, gateway courses.</a:t>
            </a:r>
          </a:p>
          <a:p>
            <a:pPr defTabSz="911225"/>
            <a:endParaRPr lang="en-US" altLang="en-US" smtClean="0"/>
          </a:p>
          <a:p>
            <a:pPr defTabSz="911225" eaLnBrk="1" hangingPunct="1">
              <a:spcBef>
                <a:spcPct val="0"/>
              </a:spcBef>
            </a:pPr>
            <a:r>
              <a:rPr lang="en-US" altLang="en-US" smtClean="0"/>
              <a:t>Colleges were required to provide developmental education options, a minimum of two, to all students required to complete developmental education. </a:t>
            </a:r>
            <a:r>
              <a:rPr lang="en-US" altLang="en-US" smtClean="0">
                <a:solidFill>
                  <a:srgbClr val="000000"/>
                </a:solidFill>
              </a:rPr>
              <a:t>Course credits for each strategy may vary.</a:t>
            </a:r>
          </a:p>
          <a:p>
            <a:pPr defTabSz="911225"/>
            <a:endParaRPr lang="en-US" altLang="en-US" smtClean="0"/>
          </a:p>
        </p:txBody>
      </p:sp>
    </p:spTree>
    <p:extLst>
      <p:ext uri="{BB962C8B-B14F-4D97-AF65-F5344CB8AC3E}">
        <p14:creationId xmlns:p14="http://schemas.microsoft.com/office/powerpoint/2010/main" val="2713236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xfrm>
            <a:off x="1117600" y="696913"/>
            <a:ext cx="4646613"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Note:  Florida is number 1 in SREB certificate and degree rankings when we include baccalaureate degrees awarded.  Otherwise, the latest data show that TX awarded more certificates.</a:t>
            </a:r>
          </a:p>
          <a:p>
            <a:pPr eaLnBrk="1" hangingPunct="1">
              <a:spcBef>
                <a:spcPct val="0"/>
              </a:spcBef>
            </a:pPr>
            <a:endParaRPr lang="en-US" altLang="en-US" smtClean="0"/>
          </a:p>
          <a:p>
            <a:pPr eaLnBrk="1" hangingPunct="1">
              <a:spcBef>
                <a:spcPct val="0"/>
              </a:spcBef>
            </a:pPr>
            <a:r>
              <a:rPr lang="en-US" altLang="en-US" smtClean="0"/>
              <a:t>Updated: 01/27/17</a:t>
            </a:r>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D17B2FB9-5469-44B2-B523-7EC816DA040B}" type="slidenum">
              <a:rPr lang="en-US" altLang="en-US">
                <a:solidFill>
                  <a:srgbClr val="000000"/>
                </a:solidFill>
              </a:rPr>
              <a:pPr/>
              <a:t>2</a:t>
            </a:fld>
            <a:endParaRPr lang="en-US" altLang="en-US">
              <a:solidFill>
                <a:srgbClr val="000000"/>
              </a:solidFill>
            </a:endParaRPr>
          </a:p>
        </p:txBody>
      </p:sp>
    </p:spTree>
    <p:extLst>
      <p:ext uri="{BB962C8B-B14F-4D97-AF65-F5344CB8AC3E}">
        <p14:creationId xmlns:p14="http://schemas.microsoft.com/office/powerpoint/2010/main" val="29607486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mj-lt"/>
              <a:buNone/>
            </a:pPr>
            <a:r>
              <a:rPr lang="en-US" altLang="en-US" smtClean="0"/>
              <a:t>The developmental education implementation plan included 5 mandatory components and one optional area. The mandatory components were:</a:t>
            </a:r>
          </a:p>
          <a:p>
            <a:r>
              <a:rPr lang="en-US" altLang="en-US" smtClean="0"/>
              <a:t>Comprehensive advising plan</a:t>
            </a:r>
          </a:p>
          <a:p>
            <a:r>
              <a:rPr lang="en-US" altLang="en-US" smtClean="0"/>
              <a:t>Documented student achievements</a:t>
            </a:r>
          </a:p>
          <a:p>
            <a:r>
              <a:rPr lang="en-US" altLang="en-US" smtClean="0"/>
              <a:t>Developmental education strategies</a:t>
            </a:r>
          </a:p>
          <a:p>
            <a:r>
              <a:rPr lang="en-US" altLang="en-US" smtClean="0"/>
              <a:t>Description of student costs and financial aid opportunities</a:t>
            </a:r>
          </a:p>
          <a:p>
            <a:r>
              <a:rPr lang="en-US" altLang="en-US" smtClean="0"/>
              <a:t>Student success data college; and</a:t>
            </a:r>
          </a:p>
          <a:p>
            <a:r>
              <a:rPr lang="en-US" altLang="en-US" smtClean="0"/>
              <a:t>An optional section to include any additional programs or information related to Senate Bill 1720 the institution wanted to share. The following slides present an analysis of these plans to provide detail in terms of the information they contained.</a:t>
            </a:r>
          </a:p>
          <a:p>
            <a:endParaRPr lang="en-US" altLang="en-US" smtClean="0"/>
          </a:p>
          <a:p>
            <a:endParaRPr lang="en-US" altLang="en-US" smtClean="0"/>
          </a:p>
        </p:txBody>
      </p:sp>
    </p:spTree>
    <p:extLst>
      <p:ext uri="{BB962C8B-B14F-4D97-AF65-F5344CB8AC3E}">
        <p14:creationId xmlns:p14="http://schemas.microsoft.com/office/powerpoint/2010/main" val="1562944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Students in developmental reading and writing courses performed better than in developmental math courses with 74 percent, 73 percent, and 59 percent of students earning a grade of C or better, respectively. </a:t>
            </a:r>
          </a:p>
          <a:p>
            <a:endParaRPr lang="en-US" altLang="en-US" dirty="0" smtClean="0"/>
          </a:p>
          <a:p>
            <a:r>
              <a:rPr lang="en-US" altLang="en-US" dirty="0" smtClean="0"/>
              <a:t>According to the study on Administrators’ Perceptions of the Third Year of Developmental Education Reform in the Florida College System, colleges have made numerous changes to advising processes.  Top highlights included the addition of more orientation resources online (78%), spent more time advising at-risk students identified through early alert systems (70%) and increased the duration of advising sessions (61%).  The majority of institutions reported making staffing changes in response to the reform.  Colleges tended to use fewer adjuncts and increased advising and orientation staff.</a:t>
            </a:r>
          </a:p>
          <a:p>
            <a:endParaRPr lang="en-US" alt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NOTE: The percentages included in the “Total or Average” column in Appendix B (Page 16) and displayed in Figure 1 (Page 5) measure an average of the rates of student outcome (e.g., “Grade C or Above”) for the four delivery strategies. This methodology is not weighted based on enrollment in the four separate developmental education strategies, but instead, treats the four delivery strategies equally (this is referred to as the mean of proportions). The percentages included in the slides, on the other hand, measure the proportion of all students earning a “Grade C or Above,” regardless of developmental education strategy for each subject area.</a:t>
            </a:r>
          </a:p>
          <a:p>
            <a:endParaRPr lang="en-US" altLang="en-US" dirty="0" smtClean="0"/>
          </a:p>
        </p:txBody>
      </p:sp>
    </p:spTree>
    <p:extLst>
      <p:ext uri="{BB962C8B-B14F-4D97-AF65-F5344CB8AC3E}">
        <p14:creationId xmlns:p14="http://schemas.microsoft.com/office/powerpoint/2010/main" val="3158992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From 2014-15 to 2015-16, increases in success rates were expressed for both English (71 to 73%) and Mathematics (66 to 67%), with decreases in the percentage of students who withdrew. </a:t>
            </a:r>
          </a:p>
          <a:p>
            <a:endParaRPr lang="en-US" altLang="en-US"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95A99ED-C716-4D85-BFFD-94E178F5D65D}" type="slidenum">
              <a:rPr lang="en-US" altLang="en-US" smtClean="0"/>
              <a:pPr/>
              <a:t>26</a:t>
            </a:fld>
            <a:endParaRPr lang="en-US" altLang="en-US" smtClean="0"/>
          </a:p>
        </p:txBody>
      </p:sp>
    </p:spTree>
    <p:extLst>
      <p:ext uri="{BB962C8B-B14F-4D97-AF65-F5344CB8AC3E}">
        <p14:creationId xmlns:p14="http://schemas.microsoft.com/office/powerpoint/2010/main" val="357255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1117600" y="696913"/>
            <a:ext cx="4646613"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en-US" altLang="en-US" dirty="0" smtClean="0">
              <a:solidFill>
                <a:srgbClr val="FF0000"/>
              </a:solidFill>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83EF6E9-5673-4D0E-A911-B8C22EBED544}" type="slidenum">
              <a:rPr lang="en-US" altLang="en-US" smtClean="0"/>
              <a:pPr/>
              <a:t>3</a:t>
            </a:fld>
            <a:endParaRPr lang="en-US" altLang="en-US" smtClean="0"/>
          </a:p>
        </p:txBody>
      </p:sp>
    </p:spTree>
    <p:extLst>
      <p:ext uri="{BB962C8B-B14F-4D97-AF65-F5344CB8AC3E}">
        <p14:creationId xmlns:p14="http://schemas.microsoft.com/office/powerpoint/2010/main" val="436187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1117600" y="696913"/>
            <a:ext cx="4646613"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dirty="0" smtClean="0"/>
              <a:t>Fall 2016 College Credit Student Demographics:</a:t>
            </a:r>
          </a:p>
          <a:p>
            <a:pPr marL="171450" indent="-171450" eaLnBrk="1" hangingPunct="1">
              <a:spcBef>
                <a:spcPct val="0"/>
              </a:spcBef>
              <a:buFontTx/>
              <a:buChar char="•"/>
              <a:defRPr/>
            </a:pPr>
            <a:r>
              <a:rPr lang="en-US" altLang="en-US" dirty="0" smtClean="0"/>
              <a:t>59% female students</a:t>
            </a:r>
          </a:p>
          <a:p>
            <a:pPr marL="171450" indent="-171450" eaLnBrk="1" hangingPunct="1">
              <a:spcBef>
                <a:spcPct val="0"/>
              </a:spcBef>
              <a:buFontTx/>
              <a:buChar char="•"/>
              <a:defRPr/>
            </a:pPr>
            <a:r>
              <a:rPr lang="en-US" altLang="en-US" dirty="0" smtClean="0"/>
              <a:t>58% minority enrollment</a:t>
            </a:r>
          </a:p>
          <a:p>
            <a:pPr marL="171450" indent="-171450" eaLnBrk="1" hangingPunct="1">
              <a:spcBef>
                <a:spcPct val="0"/>
              </a:spcBef>
              <a:buFontTx/>
              <a:buChar char="•"/>
              <a:defRPr/>
            </a:pPr>
            <a:r>
              <a:rPr lang="en-US" altLang="en-US" dirty="0" smtClean="0"/>
              <a:t>Average student age is 25</a:t>
            </a:r>
          </a:p>
          <a:p>
            <a:pPr marL="171450" indent="-171450" eaLnBrk="1" hangingPunct="1">
              <a:spcBef>
                <a:spcPct val="0"/>
              </a:spcBef>
              <a:buFontTx/>
              <a:buChar char="•"/>
              <a:defRPr/>
            </a:pPr>
            <a:endParaRPr lang="en-US" altLang="en-US" dirty="0" smtClean="0"/>
          </a:p>
          <a:p>
            <a:pPr eaLnBrk="1" hangingPunct="1">
              <a:spcBef>
                <a:spcPct val="0"/>
              </a:spcBef>
              <a:defRPr/>
            </a:pPr>
            <a:r>
              <a:rPr lang="en-US" altLang="en-US" dirty="0" smtClean="0">
                <a:solidFill>
                  <a:srgbClr val="FF0000"/>
                </a:solidFill>
              </a:rPr>
              <a:t>This comes from the Points of Interest page of the Fact Book.  Updated July 2017.</a:t>
            </a:r>
          </a:p>
          <a:p>
            <a:pPr eaLnBrk="1" hangingPunct="1">
              <a:spcBef>
                <a:spcPct val="0"/>
              </a:spcBef>
              <a:defRPr/>
            </a:pPr>
            <a:endParaRPr lang="en-US" altLang="en-US" dirty="0" smtClean="0">
              <a:solidFill>
                <a:srgbClr val="FF0000"/>
              </a:solidFill>
            </a:endParaRPr>
          </a:p>
          <a:p>
            <a:pPr eaLnBrk="1" hangingPunct="1">
              <a:spcBef>
                <a:spcPct val="0"/>
              </a:spcBef>
              <a:defRPr/>
            </a:pPr>
            <a:r>
              <a:rPr lang="en-US" altLang="en-US" dirty="0" smtClean="0">
                <a:solidFill>
                  <a:srgbClr val="FF0000"/>
                </a:solidFill>
              </a:rPr>
              <a:t>2015-16 figures from updated Data Snapshots (January 2017).</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83EF6E9-5673-4D0E-A911-B8C22EBED544}" type="slidenum">
              <a:rPr lang="en-US" altLang="en-US" smtClean="0"/>
              <a:pPr/>
              <a:t>5</a:t>
            </a:fld>
            <a:endParaRPr lang="en-US" altLang="en-US" smtClean="0"/>
          </a:p>
        </p:txBody>
      </p:sp>
    </p:spTree>
    <p:extLst>
      <p:ext uri="{BB962C8B-B14F-4D97-AF65-F5344CB8AC3E}">
        <p14:creationId xmlns:p14="http://schemas.microsoft.com/office/powerpoint/2010/main" val="943244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1220788" y="708025"/>
            <a:ext cx="4725987" cy="3544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625" indent="-174625" eaLnBrk="1" hangingPunct="1">
              <a:spcBef>
                <a:spcPct val="0"/>
              </a:spcBef>
              <a:buFontTx/>
              <a:buChar char="•"/>
            </a:pPr>
            <a:r>
              <a:rPr lang="en-US" altLang="en-US" smtClean="0"/>
              <a:t>Over 50% of upper division students in the SUS came from FCS institutions (either completed an AA or transferred).</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5650" indent="-290513">
              <a:defRPr>
                <a:solidFill>
                  <a:schemeClr val="tx1"/>
                </a:solidFill>
                <a:latin typeface="Calibri" panose="020F0502020204030204" pitchFamily="34" charset="0"/>
                <a:cs typeface="Arial" panose="020B0604020202020204" pitchFamily="34" charset="0"/>
              </a:defRPr>
            </a:lvl2pPr>
            <a:lvl3pPr marL="1163638" indent="-231775">
              <a:defRPr>
                <a:solidFill>
                  <a:schemeClr val="tx1"/>
                </a:solidFill>
                <a:latin typeface="Calibri" panose="020F0502020204030204" pitchFamily="34" charset="0"/>
                <a:cs typeface="Arial" panose="020B0604020202020204" pitchFamily="34" charset="0"/>
              </a:defRPr>
            </a:lvl3pPr>
            <a:lvl4pPr marL="1630363" indent="-231775">
              <a:defRPr>
                <a:solidFill>
                  <a:schemeClr val="tx1"/>
                </a:solidFill>
                <a:latin typeface="Calibri" panose="020F0502020204030204" pitchFamily="34" charset="0"/>
                <a:cs typeface="Arial" panose="020B0604020202020204" pitchFamily="34" charset="0"/>
              </a:defRPr>
            </a:lvl4pPr>
            <a:lvl5pPr marL="2095500" indent="-231775">
              <a:defRPr>
                <a:solidFill>
                  <a:schemeClr val="tx1"/>
                </a:solidFill>
                <a:latin typeface="Calibri" panose="020F050202020403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A591BBE-1CC9-4778-AF37-69B5856BFE53}" type="slidenum">
              <a:rPr lang="en-US" altLang="en-US" smtClean="0"/>
              <a:pPr/>
              <a:t>6</a:t>
            </a:fld>
            <a:endParaRPr lang="en-US" altLang="en-US" smtClean="0"/>
          </a:p>
        </p:txBody>
      </p:sp>
    </p:spTree>
    <p:extLst>
      <p:ext uri="{BB962C8B-B14F-4D97-AF65-F5344CB8AC3E}">
        <p14:creationId xmlns:p14="http://schemas.microsoft.com/office/powerpoint/2010/main" val="1383460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7CE07672-D0FE-4C56-9AE6-7635D25EC7FF}" type="slidenum">
              <a:rPr lang="en-US" altLang="en-US"/>
              <a:pPr/>
              <a:t>7</a:t>
            </a:fld>
            <a:endParaRPr lang="en-US" altLang="en-US"/>
          </a:p>
        </p:txBody>
      </p:sp>
    </p:spTree>
    <p:extLst>
      <p:ext uri="{BB962C8B-B14F-4D97-AF65-F5344CB8AC3E}">
        <p14:creationId xmlns:p14="http://schemas.microsoft.com/office/powerpoint/2010/main" val="2242370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1117600" y="696913"/>
            <a:ext cx="4646613"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Note:  Florida is number 1 in SREB certificate and degree rankings when we include baccalaureate degrees awarded.  Otherwise, the latest data show that TX awarded more certificates. </a:t>
            </a:r>
          </a:p>
          <a:p>
            <a:pPr eaLnBrk="1" hangingPunct="1">
              <a:spcBef>
                <a:spcPct val="0"/>
              </a:spcBef>
            </a:pPr>
            <a:endParaRPr lang="en-US" altLang="en-US" smtClean="0"/>
          </a:p>
          <a:p>
            <a:pPr eaLnBrk="1" hangingPunct="1">
              <a:spcBef>
                <a:spcPct val="0"/>
              </a:spcBef>
            </a:pPr>
            <a:r>
              <a:rPr lang="en-US" altLang="en-US" smtClean="0"/>
              <a:t>Updated: 01/27/17. Data come from comparing Points of Interest table, and only comparing the programs listed in the slide.</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E217368-9354-41A4-AFCD-EC319CB97C60}" type="slidenum">
              <a:rPr lang="en-US" altLang="en-US" smtClean="0"/>
              <a:pPr/>
              <a:t>8</a:t>
            </a:fld>
            <a:endParaRPr lang="en-US" altLang="en-US" smtClean="0"/>
          </a:p>
        </p:txBody>
      </p:sp>
    </p:spTree>
    <p:extLst>
      <p:ext uri="{BB962C8B-B14F-4D97-AF65-F5344CB8AC3E}">
        <p14:creationId xmlns:p14="http://schemas.microsoft.com/office/powerpoint/2010/main" val="3907948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1220788" y="708025"/>
            <a:ext cx="4725987" cy="3544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5650" indent="-290513">
              <a:defRPr>
                <a:solidFill>
                  <a:schemeClr val="tx1"/>
                </a:solidFill>
                <a:latin typeface="Calibri" panose="020F0502020204030204" pitchFamily="34" charset="0"/>
                <a:cs typeface="Arial" panose="020B0604020202020204" pitchFamily="34" charset="0"/>
              </a:defRPr>
            </a:lvl2pPr>
            <a:lvl3pPr marL="1163638" indent="-231775">
              <a:defRPr>
                <a:solidFill>
                  <a:schemeClr val="tx1"/>
                </a:solidFill>
                <a:latin typeface="Calibri" panose="020F0502020204030204" pitchFamily="34" charset="0"/>
                <a:cs typeface="Arial" panose="020B0604020202020204" pitchFamily="34" charset="0"/>
              </a:defRPr>
            </a:lvl3pPr>
            <a:lvl4pPr marL="1630363" indent="-231775">
              <a:defRPr>
                <a:solidFill>
                  <a:schemeClr val="tx1"/>
                </a:solidFill>
                <a:latin typeface="Calibri" panose="020F0502020204030204" pitchFamily="34" charset="0"/>
                <a:cs typeface="Arial" panose="020B0604020202020204" pitchFamily="34" charset="0"/>
              </a:defRPr>
            </a:lvl4pPr>
            <a:lvl5pPr marL="2095500" indent="-231775">
              <a:defRPr>
                <a:solidFill>
                  <a:schemeClr val="tx1"/>
                </a:solidFill>
                <a:latin typeface="Calibri" panose="020F050202020403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C3B4A76-DCF5-4A4B-8C42-B7641BBB937E}" type="slidenum">
              <a:rPr lang="en-US" altLang="en-US" smtClean="0"/>
              <a:pPr/>
              <a:t>9</a:t>
            </a:fld>
            <a:endParaRPr lang="en-US" altLang="en-US" smtClean="0"/>
          </a:p>
        </p:txBody>
      </p:sp>
    </p:spTree>
    <p:extLst>
      <p:ext uri="{BB962C8B-B14F-4D97-AF65-F5344CB8AC3E}">
        <p14:creationId xmlns:p14="http://schemas.microsoft.com/office/powerpoint/2010/main" val="352476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COP LBR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2018 Legislative Priorities </a:t>
            </a:r>
            <a:r>
              <a:rPr lang="en-US" sz="1200" b="0" i="0" u="none" strike="noStrike" kern="1200" baseline="0" dirty="0" smtClean="0">
                <a:solidFill>
                  <a:schemeClr val="tx1"/>
                </a:solidFill>
                <a:latin typeface="+mn-lt"/>
                <a:ea typeface="+mn-ea"/>
                <a:cs typeface="+mn-cs"/>
              </a:rPr>
              <a:t>	</a:t>
            </a:r>
          </a:p>
          <a:p>
            <a:r>
              <a:rPr lang="en-US" sz="1200" b="1" i="0" u="none" strike="noStrike" kern="1200" baseline="0" dirty="0" smtClean="0">
                <a:solidFill>
                  <a:schemeClr val="tx1"/>
                </a:solidFill>
                <a:latin typeface="+mn-lt"/>
                <a:ea typeface="+mn-ea"/>
                <a:cs typeface="+mn-cs"/>
              </a:rPr>
              <a:t>Request: (</a:t>
            </a:r>
            <a:r>
              <a:rPr lang="en-US" sz="1200" b="1" i="1" u="none" strike="noStrike" kern="1200" baseline="0" dirty="0" smtClean="0">
                <a:solidFill>
                  <a:schemeClr val="tx1"/>
                </a:solidFill>
                <a:latin typeface="+mn-lt"/>
                <a:ea typeface="+mn-ea"/>
                <a:cs typeface="+mn-cs"/>
              </a:rPr>
              <a:t>Recurring</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Goal </a:t>
            </a:r>
            <a:r>
              <a:rPr lang="en-US" sz="1200" b="0" i="0" u="none" strike="noStrike" kern="1200" baseline="0" dirty="0" smtClean="0">
                <a:solidFill>
                  <a:schemeClr val="tx1"/>
                </a:solidFill>
                <a:latin typeface="+mn-lt"/>
                <a:ea typeface="+mn-ea"/>
                <a:cs typeface="+mn-cs"/>
              </a:rPr>
              <a:t>	</a:t>
            </a:r>
          </a:p>
          <a:p>
            <a:r>
              <a:rPr lang="en-US" sz="1200" b="1" i="0" u="none" strike="noStrike" kern="1200" baseline="0" dirty="0" smtClean="0">
                <a:solidFill>
                  <a:schemeClr val="tx1"/>
                </a:solidFill>
                <a:latin typeface="+mn-lt"/>
                <a:ea typeface="+mn-ea"/>
                <a:cs typeface="+mn-cs"/>
              </a:rPr>
              <a:t>$80 million for performance-based funding </a:t>
            </a:r>
            <a:endParaRPr lang="en-U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(includes $40 million state investment and </a:t>
            </a:r>
            <a:endParaRPr lang="en-U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$40 million institutional investment) </a:t>
            </a:r>
            <a:r>
              <a:rPr lang="en-US" sz="1200" b="0" i="0" u="none" strike="noStrike" kern="1200" baseline="0" dirty="0" smtClean="0">
                <a:solidFill>
                  <a:schemeClr val="tx1"/>
                </a:solidFill>
                <a:latin typeface="+mn-lt"/>
                <a:ea typeface="+mn-ea"/>
                <a:cs typeface="+mn-cs"/>
              </a:rPr>
              <a:t>	Continue strategic improvements in areas of job placement and continuing education, retention and completion rates, and wage earnings. 	</a:t>
            </a:r>
          </a:p>
          <a:p>
            <a:r>
              <a:rPr lang="en-US" sz="1200" b="1" i="0" u="none" strike="noStrike" kern="1200" baseline="0" dirty="0" smtClean="0">
                <a:solidFill>
                  <a:schemeClr val="tx1"/>
                </a:solidFill>
                <a:latin typeface="+mn-lt"/>
                <a:ea typeface="+mn-ea"/>
                <a:cs typeface="+mn-cs"/>
              </a:rPr>
              <a:t>$14 million for industry certifications </a:t>
            </a:r>
            <a:r>
              <a:rPr lang="en-US" sz="1200" b="0" i="0" u="none" strike="noStrike" kern="1200" baseline="0" dirty="0" smtClean="0">
                <a:solidFill>
                  <a:schemeClr val="tx1"/>
                </a:solidFill>
                <a:latin typeface="+mn-lt"/>
                <a:ea typeface="+mn-ea"/>
                <a:cs typeface="+mn-cs"/>
              </a:rPr>
              <a:t>	Expand the number of nationally recognized high-value certificates that address areas of critical workforce need in emerging or targeted industries. 	</a:t>
            </a:r>
          </a:p>
          <a:p>
            <a:r>
              <a:rPr lang="en-US" sz="1200" b="1" i="0" u="none" strike="noStrike" kern="1200" baseline="0" dirty="0" smtClean="0">
                <a:solidFill>
                  <a:schemeClr val="tx1"/>
                </a:solidFill>
                <a:latin typeface="+mn-lt"/>
                <a:ea typeface="+mn-ea"/>
                <a:cs typeface="+mn-cs"/>
              </a:rPr>
              <a:t>$75 million for Workforce Preparation </a:t>
            </a:r>
            <a:r>
              <a:rPr lang="en-US" sz="1200" b="0" i="0" u="none" strike="noStrike" kern="1200" baseline="0" dirty="0" smtClean="0">
                <a:solidFill>
                  <a:schemeClr val="tx1"/>
                </a:solidFill>
                <a:latin typeface="+mn-lt"/>
                <a:ea typeface="+mn-ea"/>
                <a:cs typeface="+mn-cs"/>
              </a:rPr>
              <a:t>	Increase degree and certificate programs to fulfill identified employment gaps in high-demand areas. 	</a:t>
            </a:r>
          </a:p>
          <a:p>
            <a:r>
              <a:rPr lang="en-US" sz="1200" b="1" i="0" u="none" strike="noStrike" kern="1200" baseline="0" dirty="0" smtClean="0">
                <a:solidFill>
                  <a:schemeClr val="tx1"/>
                </a:solidFill>
                <a:latin typeface="+mn-lt"/>
                <a:ea typeface="+mn-ea"/>
                <a:cs typeface="+mn-cs"/>
              </a:rPr>
              <a:t>$67 million for Student Success and Completion </a:t>
            </a:r>
            <a:r>
              <a:rPr lang="en-US" sz="1200" b="0" i="0" u="none" strike="noStrike" kern="1200" baseline="0" dirty="0" smtClean="0">
                <a:solidFill>
                  <a:schemeClr val="tx1"/>
                </a:solidFill>
                <a:latin typeface="+mn-lt"/>
                <a:ea typeface="+mn-ea"/>
                <a:cs typeface="+mn-cs"/>
              </a:rPr>
              <a:t>	Establish program-specific “2+2” targeted pathways and shorten time-to-degree completion by investing in services, including mental and behavioral health, to promote student success, persistence, and retention. 	</a:t>
            </a:r>
          </a:p>
          <a:p>
            <a:r>
              <a:rPr lang="en-US" sz="1200" b="1" i="0" u="none" strike="noStrike" kern="1200" baseline="0" dirty="0" smtClean="0">
                <a:solidFill>
                  <a:schemeClr val="tx1"/>
                </a:solidFill>
                <a:latin typeface="+mn-lt"/>
                <a:ea typeface="+mn-ea"/>
                <a:cs typeface="+mn-cs"/>
              </a:rPr>
              <a:t>$50 million for Faculty Recruitment and Retention </a:t>
            </a:r>
            <a:r>
              <a:rPr lang="en-US" sz="1200" b="0" i="0" u="none" strike="noStrike" kern="1200" baseline="0" dirty="0" smtClean="0">
                <a:solidFill>
                  <a:schemeClr val="tx1"/>
                </a:solidFill>
                <a:latin typeface="+mn-lt"/>
                <a:ea typeface="+mn-ea"/>
                <a:cs typeface="+mn-cs"/>
              </a:rPr>
              <a:t>	Recruit and retain high quality faculty and staff, with focus on competitive fields, including STEM. 	</a:t>
            </a:r>
          </a:p>
          <a:p>
            <a:endParaRPr lang="en-US" dirty="0"/>
          </a:p>
        </p:txBody>
      </p:sp>
      <p:sp>
        <p:nvSpPr>
          <p:cNvPr id="4" name="Slide Number Placeholder 3"/>
          <p:cNvSpPr>
            <a:spLocks noGrp="1"/>
          </p:cNvSpPr>
          <p:nvPr>
            <p:ph type="sldNum" sz="quarter" idx="10"/>
          </p:nvPr>
        </p:nvSpPr>
        <p:spPr/>
        <p:txBody>
          <a:bodyPr/>
          <a:lstStyle/>
          <a:p>
            <a:pPr>
              <a:defRPr/>
            </a:pPr>
            <a:fld id="{DB8D6B5A-0C96-485F-BEAD-D30ABDECECBA}" type="slidenum">
              <a:rPr lang="en-US" smtClean="0"/>
              <a:pPr>
                <a:defRPr/>
              </a:pPr>
              <a:t>11</a:t>
            </a:fld>
            <a:endParaRPr lang="en-US"/>
          </a:p>
        </p:txBody>
      </p:sp>
    </p:spTree>
    <p:extLst>
      <p:ext uri="{BB962C8B-B14F-4D97-AF65-F5344CB8AC3E}">
        <p14:creationId xmlns:p14="http://schemas.microsoft.com/office/powerpoint/2010/main" val="32454350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hyperlink" Target="https://www.pinterest.com/floridadoe" TargetMode="External"/><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hyperlink" Target="https://twitter.com/EducationFL" TargetMode="External"/><Relationship Id="rId1" Type="http://schemas.openxmlformats.org/officeDocument/2006/relationships/slideMaster" Target="../slideMasters/slideMaster1.xml"/><Relationship Id="rId6" Type="http://schemas.openxmlformats.org/officeDocument/2006/relationships/hyperlink" Target="https://www.youtube.com/user/EducationFL" TargetMode="External"/><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hyperlink" Target="https://www.facebook.com/EducationFL" TargetMode="External"/><Relationship Id="rId9"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92413" y="5329238"/>
            <a:ext cx="3460750"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63"/>
            <a:ext cx="914400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3597275"/>
            <a:ext cx="9144000" cy="166688"/>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userDrawn="1"/>
        </p:nvSpPr>
        <p:spPr>
          <a:xfrm>
            <a:off x="482600" y="3100388"/>
            <a:ext cx="8178800" cy="1166812"/>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p:nvPr>
        </p:nvSpPr>
        <p:spPr>
          <a:xfrm>
            <a:off x="483108" y="3201340"/>
            <a:ext cx="8177784" cy="980294"/>
          </a:xfrm>
        </p:spPr>
        <p:txBody>
          <a:bodyPr anchor="ctr">
            <a:normAutofit/>
          </a:bodyPr>
          <a:lstStyle>
            <a:lvl1pPr algn="ctr">
              <a:defRPr sz="3600"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83108" y="4385254"/>
            <a:ext cx="8177784" cy="40675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6" name="Text Placeholder 5"/>
          <p:cNvSpPr>
            <a:spLocks noGrp="1"/>
          </p:cNvSpPr>
          <p:nvPr>
            <p:ph type="body" sz="quarter" idx="14"/>
          </p:nvPr>
        </p:nvSpPr>
        <p:spPr>
          <a:xfrm>
            <a:off x="3535363" y="4937952"/>
            <a:ext cx="2073275" cy="365568"/>
          </a:xfrm>
        </p:spPr>
        <p:txBody>
          <a:bodyPr>
            <a:normAutofit/>
          </a:bodyPr>
          <a:lstStyle>
            <a:lvl1pPr marL="0" indent="0" algn="ctr">
              <a:buNone/>
              <a:defRPr sz="2000">
                <a:solidFill>
                  <a:schemeClr val="tx1">
                    <a:lumMod val="65000"/>
                    <a:lumOff val="35000"/>
                  </a:schemeClr>
                </a:solidFill>
              </a:defRPr>
            </a:lvl1pPr>
          </a:lstStyle>
          <a:p>
            <a:pPr lvl="0"/>
            <a:r>
              <a:rPr lang="en-US" smtClean="0"/>
              <a:t>Click to edit Master text styles</a:t>
            </a:r>
          </a:p>
        </p:txBody>
      </p:sp>
    </p:spTree>
    <p:extLst>
      <p:ext uri="{BB962C8B-B14F-4D97-AF65-F5344CB8AC3E}">
        <p14:creationId xmlns:p14="http://schemas.microsoft.com/office/powerpoint/2010/main" val="1817994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0514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6705B0A7-B72F-42C5-8970-DABDBBF961F1}" type="slidenum">
              <a:rPr lang="en-US"/>
              <a:pPr>
                <a:defRPr/>
              </a:pPr>
              <a:t>‹#›</a:t>
            </a:fld>
            <a:endParaRPr lang="en-US"/>
          </a:p>
        </p:txBody>
      </p:sp>
    </p:spTree>
    <p:extLst>
      <p:ext uri="{BB962C8B-B14F-4D97-AF65-F5344CB8AC3E}">
        <p14:creationId xmlns:p14="http://schemas.microsoft.com/office/powerpoint/2010/main" val="3606901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D057B859-9060-4417-891F-A1D8E1B6BF99}" type="slidenum">
              <a:rPr lang="en-US"/>
              <a:pPr>
                <a:defRPr/>
              </a:pPr>
              <a:t>‹#›</a:t>
            </a:fld>
            <a:endParaRPr lang="en-US"/>
          </a:p>
        </p:txBody>
      </p:sp>
    </p:spTree>
    <p:extLst>
      <p:ext uri="{BB962C8B-B14F-4D97-AF65-F5344CB8AC3E}">
        <p14:creationId xmlns:p14="http://schemas.microsoft.com/office/powerpoint/2010/main" val="652879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EF01CB0-88DA-40C8-9117-294409E659AE}" type="slidenum">
              <a:rPr lang="en-US"/>
              <a:pPr>
                <a:defRPr/>
              </a:pPr>
              <a:t>‹#›</a:t>
            </a:fld>
            <a:endParaRPr lang="en-US"/>
          </a:p>
        </p:txBody>
      </p:sp>
    </p:spTree>
    <p:extLst>
      <p:ext uri="{BB962C8B-B14F-4D97-AF65-F5344CB8AC3E}">
        <p14:creationId xmlns:p14="http://schemas.microsoft.com/office/powerpoint/2010/main" val="40498844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F777A5B6-51B9-48A3-8515-F9B33D3340AA}" type="slidenum">
              <a:rPr lang="en-US"/>
              <a:pPr>
                <a:defRPr/>
              </a:pPr>
              <a:t>‹#›</a:t>
            </a:fld>
            <a:endParaRPr lang="en-US"/>
          </a:p>
        </p:txBody>
      </p:sp>
    </p:spTree>
    <p:extLst>
      <p:ext uri="{BB962C8B-B14F-4D97-AF65-F5344CB8AC3E}">
        <p14:creationId xmlns:p14="http://schemas.microsoft.com/office/powerpoint/2010/main" val="824460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4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2CB517E9-B061-4ACB-A23B-61DA62396C93}" type="slidenum">
              <a:rPr lang="en-US"/>
              <a:pPr>
                <a:defRPr/>
              </a:pPr>
              <a:t>‹#›</a:t>
            </a:fld>
            <a:endParaRPr lang="en-US"/>
          </a:p>
        </p:txBody>
      </p:sp>
    </p:spTree>
    <p:extLst>
      <p:ext uri="{BB962C8B-B14F-4D97-AF65-F5344CB8AC3E}">
        <p14:creationId xmlns:p14="http://schemas.microsoft.com/office/powerpoint/2010/main" val="650036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p:cNvSpPr/>
          <p:nvPr userDrawn="1"/>
        </p:nvSpPr>
        <p:spPr>
          <a:xfrm>
            <a:off x="0" y="0"/>
            <a:ext cx="9144000" cy="382428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userDrawn="1"/>
        </p:nvSpPr>
        <p:spPr>
          <a:xfrm>
            <a:off x="0" y="3824288"/>
            <a:ext cx="9144000" cy="115887"/>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userDrawn="1"/>
        </p:nvSpPr>
        <p:spPr>
          <a:xfrm>
            <a:off x="1798638" y="3340100"/>
            <a:ext cx="5546725" cy="1076325"/>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7" name="Group 17"/>
          <p:cNvGrpSpPr>
            <a:grpSpLocks/>
          </p:cNvGrpSpPr>
          <p:nvPr userDrawn="1"/>
        </p:nvGrpSpPr>
        <p:grpSpPr bwMode="auto">
          <a:xfrm>
            <a:off x="3717925" y="5872163"/>
            <a:ext cx="1708150" cy="395287"/>
            <a:chOff x="3718117" y="5713390"/>
            <a:chExt cx="1707767" cy="525628"/>
          </a:xfrm>
        </p:grpSpPr>
        <p:pic>
          <p:nvPicPr>
            <p:cNvPr id="8" name="Picture 18">
              <a:hlinkClick r:id="rId2"/>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57636" y="5713390"/>
              <a:ext cx="386829" cy="5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a:hlinkClick r:id="rId4"/>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18117" y="5713390"/>
              <a:ext cx="386829" cy="5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0">
              <a:hlinkClick r:id="rId6"/>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618111" y="5732714"/>
              <a:ext cx="362926" cy="48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1">
              <a:hlinkClick r:id="rId8"/>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054683" y="5721608"/>
              <a:ext cx="371201" cy="49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22"/>
          <p:cNvSpPr txBox="1">
            <a:spLocks noChangeArrowheads="1"/>
          </p:cNvSpPr>
          <p:nvPr userDrawn="1"/>
        </p:nvSpPr>
        <p:spPr bwMode="auto">
          <a:xfrm>
            <a:off x="2090738" y="3429000"/>
            <a:ext cx="4962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en-US" altLang="en-US" sz="5400" b="1" smtClean="0">
                <a:solidFill>
                  <a:schemeClr val="bg1"/>
                </a:solidFill>
                <a:cs typeface="Arial" charset="0"/>
              </a:rPr>
              <a:t>www.FLDOE.org</a:t>
            </a:r>
          </a:p>
        </p:txBody>
      </p:sp>
      <p:pic>
        <p:nvPicPr>
          <p:cNvPr id="13" name="Picture 23"/>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216275" y="369888"/>
            <a:ext cx="271145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5227432"/>
            <a:ext cx="6858000" cy="38798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794427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50"/>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790988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DC4A331-49B8-6145-91BB-626DD71A0682}" type="slidenum">
              <a:rPr lang="en-US" smtClean="0"/>
              <a:t>‹#›</a:t>
            </a:fld>
            <a:endParaRPr lang="en-US"/>
          </a:p>
        </p:txBody>
      </p:sp>
    </p:spTree>
    <p:extLst>
      <p:ext uri="{BB962C8B-B14F-4D97-AF65-F5344CB8AC3E}">
        <p14:creationId xmlns:p14="http://schemas.microsoft.com/office/powerpoint/2010/main" val="38424461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28650" y="1906348"/>
            <a:ext cx="7886700" cy="4354753"/>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230414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userDrawn="1"/>
        </p:nvSpPr>
        <p:spPr>
          <a:xfrm>
            <a:off x="981075" y="2527300"/>
            <a:ext cx="7181850" cy="1439863"/>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userDrawn="1"/>
        </p:nvSpPr>
        <p:spPr>
          <a:xfrm>
            <a:off x="0" y="3149600"/>
            <a:ext cx="9144000" cy="20955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1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6300" y="450850"/>
            <a:ext cx="48514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324457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6300" y="450850"/>
            <a:ext cx="48514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981075" y="2527300"/>
            <a:ext cx="7181850" cy="1439863"/>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userDrawn="1"/>
        </p:nvSpPr>
        <p:spPr>
          <a:xfrm>
            <a:off x="0" y="3149600"/>
            <a:ext cx="9144000" cy="20955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474208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6300" y="450850"/>
            <a:ext cx="48514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981075" y="2527300"/>
            <a:ext cx="7181850" cy="1439863"/>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userDrawn="1"/>
        </p:nvSpPr>
        <p:spPr>
          <a:xfrm>
            <a:off x="0" y="3149600"/>
            <a:ext cx="9144000" cy="20955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264403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6300" y="450850"/>
            <a:ext cx="48514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981075" y="2527300"/>
            <a:ext cx="7181850" cy="1439863"/>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userDrawn="1"/>
        </p:nvSpPr>
        <p:spPr>
          <a:xfrm>
            <a:off x="0" y="3149600"/>
            <a:ext cx="9144000" cy="20955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948434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6300" y="450850"/>
            <a:ext cx="48514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981075" y="2527300"/>
            <a:ext cx="7181850" cy="1439863"/>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userDrawn="1"/>
        </p:nvSpPr>
        <p:spPr>
          <a:xfrm>
            <a:off x="0" y="3149600"/>
            <a:ext cx="9144000" cy="20955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913514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144684"/>
            <a:ext cx="3868340" cy="647700"/>
          </a:xfrm>
          <a:solidFill>
            <a:srgbClr val="00A88D"/>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1792384"/>
            <a:ext cx="3868340" cy="43663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144685"/>
            <a:ext cx="3887391" cy="647699"/>
          </a:xfrm>
          <a:solidFill>
            <a:srgbClr val="9CB63C"/>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1792384"/>
            <a:ext cx="3887391" cy="43663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7896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241547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fldoe.or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66788"/>
            <a:ext cx="78867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906588"/>
            <a:ext cx="78867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9" name="Text Placeholder 2"/>
          <p:cNvSpPr txBox="1">
            <a:spLocks/>
          </p:cNvSpPr>
          <p:nvPr userDrawn="1"/>
        </p:nvSpPr>
        <p:spPr>
          <a:xfrm>
            <a:off x="628650" y="6456363"/>
            <a:ext cx="7886700" cy="388937"/>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200" b="1" dirty="0" smtClean="0">
                <a:solidFill>
                  <a:srgbClr val="262A63"/>
                </a:solidFill>
                <a:latin typeface="Arial" panose="020B0604020202020204" pitchFamily="34" charset="0"/>
                <a:hlinkClick r:id="rId20"/>
              </a:rPr>
              <a:t>www.FLDOE.org</a:t>
            </a:r>
            <a:endParaRPr lang="en-US" sz="1200" b="1" dirty="0" smtClean="0">
              <a:solidFill>
                <a:srgbClr val="262A63"/>
              </a:solidFill>
              <a:latin typeface="Arial" panose="020B0604020202020204" pitchFamily="34" charset="0"/>
            </a:endParaRPr>
          </a:p>
          <a:p>
            <a:pPr marL="0" indent="0" algn="ctr" fontAlgn="auto">
              <a:spcBef>
                <a:spcPts val="600"/>
              </a:spcBef>
              <a:spcAft>
                <a:spcPts val="0"/>
              </a:spcAft>
              <a:buFont typeface="Arial" panose="020B0604020202020204" pitchFamily="34" charset="0"/>
              <a:buNone/>
              <a:defRPr/>
            </a:pPr>
            <a:r>
              <a:rPr lang="en-US" sz="1000" dirty="0" smtClean="0">
                <a:solidFill>
                  <a:schemeClr val="tx1">
                    <a:lumMod val="50000"/>
                    <a:lumOff val="50000"/>
                  </a:schemeClr>
                </a:solidFill>
                <a:latin typeface="Arial" panose="020B0604020202020204" pitchFamily="34" charset="0"/>
              </a:rPr>
              <a:t>© 2014, Florida Department of Education. All Rights Reserved.</a:t>
            </a:r>
            <a:endParaRPr lang="en-US" sz="1000" dirty="0" smtClean="0"/>
          </a:p>
        </p:txBody>
      </p:sp>
      <p:cxnSp>
        <p:nvCxnSpPr>
          <p:cNvPr id="11" name="Straight Connector 10"/>
          <p:cNvCxnSpPr/>
          <p:nvPr userDrawn="1"/>
        </p:nvCxnSpPr>
        <p:spPr>
          <a:xfrm flipH="1">
            <a:off x="0" y="6711950"/>
            <a:ext cx="2706688"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pic>
        <p:nvPicPr>
          <p:cNvPr id="1030" name="Picture 13"/>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3284538" y="19050"/>
            <a:ext cx="25749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userDrawn="1"/>
        </p:nvCxnSpPr>
        <p:spPr>
          <a:xfrm flipH="1">
            <a:off x="0" y="442913"/>
            <a:ext cx="3101975"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a:off x="6038850" y="442913"/>
            <a:ext cx="3105150"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H="1">
            <a:off x="6437313" y="6711950"/>
            <a:ext cx="2706687"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963" r:id="rId1"/>
    <p:sldLayoutId id="2147483959" r:id="rId2"/>
    <p:sldLayoutId id="2147483964" r:id="rId3"/>
    <p:sldLayoutId id="2147483965" r:id="rId4"/>
    <p:sldLayoutId id="2147483966" r:id="rId5"/>
    <p:sldLayoutId id="2147483967" r:id="rId6"/>
    <p:sldLayoutId id="2147483968" r:id="rId7"/>
    <p:sldLayoutId id="2147483960" r:id="rId8"/>
    <p:sldLayoutId id="2147483961" r:id="rId9"/>
    <p:sldLayoutId id="2147483962" r:id="rId10"/>
    <p:sldLayoutId id="2147483969" r:id="rId11"/>
    <p:sldLayoutId id="2147483970" r:id="rId12"/>
    <p:sldLayoutId id="2147483971" r:id="rId13"/>
    <p:sldLayoutId id="2147483972" r:id="rId14"/>
    <p:sldLayoutId id="2147483973" r:id="rId15"/>
    <p:sldLayoutId id="2147483974" r:id="rId16"/>
    <p:sldLayoutId id="2147483975" r:id="rId17"/>
    <p:sldLayoutId id="2147483976" r:id="rId18"/>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eaLnBrk="0" fontAlgn="base" hangingPunct="0">
        <a:lnSpc>
          <a:spcPct val="90000"/>
        </a:lnSpc>
        <a:spcBef>
          <a:spcPct val="0"/>
        </a:spcBef>
        <a:spcAft>
          <a:spcPct val="0"/>
        </a:spcAft>
        <a:defRPr sz="3200" b="1">
          <a:solidFill>
            <a:srgbClr val="262A63"/>
          </a:solidFill>
          <a:latin typeface="Calibri" pitchFamily="34" charset="0"/>
        </a:defRPr>
      </a:lvl2pPr>
      <a:lvl3pPr algn="l" rtl="0" eaLnBrk="0" fontAlgn="base" hangingPunct="0">
        <a:lnSpc>
          <a:spcPct val="90000"/>
        </a:lnSpc>
        <a:spcBef>
          <a:spcPct val="0"/>
        </a:spcBef>
        <a:spcAft>
          <a:spcPct val="0"/>
        </a:spcAft>
        <a:defRPr sz="3200" b="1">
          <a:solidFill>
            <a:srgbClr val="262A63"/>
          </a:solidFill>
          <a:latin typeface="Calibri" pitchFamily="34" charset="0"/>
        </a:defRPr>
      </a:lvl3pPr>
      <a:lvl4pPr algn="l" rtl="0" eaLnBrk="0" fontAlgn="base" hangingPunct="0">
        <a:lnSpc>
          <a:spcPct val="90000"/>
        </a:lnSpc>
        <a:spcBef>
          <a:spcPct val="0"/>
        </a:spcBef>
        <a:spcAft>
          <a:spcPct val="0"/>
        </a:spcAft>
        <a:defRPr sz="3200" b="1">
          <a:solidFill>
            <a:srgbClr val="262A63"/>
          </a:solidFill>
          <a:latin typeface="Calibri" pitchFamily="34" charset="0"/>
        </a:defRPr>
      </a:lvl4pPr>
      <a:lvl5pPr algn="l" rtl="0" eaLnBrk="0" fontAlgn="base" hangingPunct="0">
        <a:lnSpc>
          <a:spcPct val="90000"/>
        </a:lnSpc>
        <a:spcBef>
          <a:spcPct val="0"/>
        </a:spcBef>
        <a:spcAft>
          <a:spcPct val="0"/>
        </a:spcAft>
        <a:defRPr sz="3200" b="1">
          <a:solidFill>
            <a:srgbClr val="262A63"/>
          </a:solidFill>
          <a:latin typeface="Calibri" pitchFamily="34" charset="0"/>
        </a:defRPr>
      </a:lvl5pPr>
      <a:lvl6pPr marL="457200" algn="l" rtl="0" fontAlgn="base">
        <a:lnSpc>
          <a:spcPct val="90000"/>
        </a:lnSpc>
        <a:spcBef>
          <a:spcPct val="0"/>
        </a:spcBef>
        <a:spcAft>
          <a:spcPct val="0"/>
        </a:spcAft>
        <a:defRPr sz="3200" b="1">
          <a:solidFill>
            <a:srgbClr val="262A63"/>
          </a:solidFill>
          <a:latin typeface="Calibri" pitchFamily="34" charset="0"/>
        </a:defRPr>
      </a:lvl6pPr>
      <a:lvl7pPr marL="914400" algn="l" rtl="0" fontAlgn="base">
        <a:lnSpc>
          <a:spcPct val="90000"/>
        </a:lnSpc>
        <a:spcBef>
          <a:spcPct val="0"/>
        </a:spcBef>
        <a:spcAft>
          <a:spcPct val="0"/>
        </a:spcAft>
        <a:defRPr sz="3200" b="1">
          <a:solidFill>
            <a:srgbClr val="262A63"/>
          </a:solidFill>
          <a:latin typeface="Calibri" pitchFamily="34" charset="0"/>
        </a:defRPr>
      </a:lvl7pPr>
      <a:lvl8pPr marL="1371600" algn="l" rtl="0" fontAlgn="base">
        <a:lnSpc>
          <a:spcPct val="90000"/>
        </a:lnSpc>
        <a:spcBef>
          <a:spcPct val="0"/>
        </a:spcBef>
        <a:spcAft>
          <a:spcPct val="0"/>
        </a:spcAft>
        <a:defRPr sz="3200" b="1">
          <a:solidFill>
            <a:srgbClr val="262A63"/>
          </a:solidFill>
          <a:latin typeface="Calibri" pitchFamily="34" charset="0"/>
        </a:defRPr>
      </a:lvl8pPr>
      <a:lvl9pPr marL="1828800" algn="l" rtl="0" fontAlgn="base">
        <a:lnSpc>
          <a:spcPct val="90000"/>
        </a:lnSpc>
        <a:spcBef>
          <a:spcPct val="0"/>
        </a:spcBef>
        <a:spcAft>
          <a:spcPct val="0"/>
        </a:spcAft>
        <a:defRPr sz="3200" b="1">
          <a:solidFill>
            <a:srgbClr val="262A63"/>
          </a:solidFill>
          <a:latin typeface="Calibri" pitchFamily="34" charset="0"/>
        </a:defRPr>
      </a:lvl9pPr>
    </p:titleStyle>
    <p:bodyStyle>
      <a:lvl1pPr marL="228600" indent="-228600" algn="l" rtl="0" eaLnBrk="0" fontAlgn="base" hangingPunct="0">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rtl="0" eaLnBrk="0" fontAlgn="base" hangingPunct="0">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rtl="0" eaLnBrk="0" fontAlgn="base" hangingPunct="0">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600" algn="l" rtl="0" eaLnBrk="0" fontAlgn="base" hangingPunct="0">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24.jpe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3.emf"/><Relationship Id="rId5" Type="http://schemas.openxmlformats.org/officeDocument/2006/relationships/oleObject" Target="../embeddings/Microsoft_Excel_97-2003_Worksheet4.xls"/><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4.emf"/><Relationship Id="rId5" Type="http://schemas.openxmlformats.org/officeDocument/2006/relationships/oleObject" Target="../embeddings/Microsoft_Excel_97-2003_Worksheet5.xls"/><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8.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1.png"/><Relationship Id="rId5" Type="http://schemas.openxmlformats.org/officeDocument/2006/relationships/oleObject" Target="../embeddings/Microsoft_Excel_97-2003_Worksheet6.xls"/><Relationship Id="rId4" Type="http://schemas.openxmlformats.org/officeDocument/2006/relationships/oleObject" Target="../embeddings/oleObject6.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2.png"/><Relationship Id="rId5" Type="http://schemas.openxmlformats.org/officeDocument/2006/relationships/oleObject" Target="../embeddings/Microsoft_Excel_97-2003_Worksheet7.xls"/><Relationship Id="rId4" Type="http://schemas.openxmlformats.org/officeDocument/2006/relationships/oleObject" Target="../embeddings/oleObject7.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oleObject" Target="../embeddings/Microsoft_Excel_97-2003_Worksheet1.xls"/><Relationship Id="rId3" Type="http://schemas.openxmlformats.org/officeDocument/2006/relationships/notesSlide" Target="../notesSlides/notesSlide4.xml"/><Relationship Id="rId7" Type="http://schemas.openxmlformats.org/officeDocument/2006/relationships/oleObject" Target="../embeddings/oleObject1.bin"/><Relationship Id="rId12"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png"/><Relationship Id="rId11" Type="http://schemas.openxmlformats.org/officeDocument/2006/relationships/oleObject" Target="../embeddings/Microsoft_Excel_97-2003_Worksheet2.xls"/><Relationship Id="rId5" Type="http://schemas.openxmlformats.org/officeDocument/2006/relationships/image" Target="../media/image16.png"/><Relationship Id="rId10" Type="http://schemas.openxmlformats.org/officeDocument/2006/relationships/oleObject" Target="../embeddings/oleObject2.bin"/><Relationship Id="rId4" Type="http://schemas.openxmlformats.org/officeDocument/2006/relationships/image" Target="../media/image15.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Microsoft_Excel_97-2003_Worksheet3.xls"/><Relationship Id="rId5" Type="http://schemas.openxmlformats.org/officeDocument/2006/relationships/oleObject" Target="../embeddings/oleObject3.bin"/><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482600" y="3201988"/>
            <a:ext cx="8178800" cy="979487"/>
          </a:xfrm>
        </p:spPr>
        <p:txBody>
          <a:bodyPr>
            <a:normAutofit fontScale="90000"/>
          </a:bodyPr>
          <a:lstStyle/>
          <a:p>
            <a:pPr eaLnBrk="1" hangingPunct="1"/>
            <a:r>
              <a:rPr lang="en-US" dirty="0"/>
              <a:t>Preparing Postsecondary Students for Success</a:t>
            </a:r>
            <a:endParaRPr altLang="en-US" dirty="0" smtClean="0"/>
          </a:p>
        </p:txBody>
      </p:sp>
      <p:sp>
        <p:nvSpPr>
          <p:cNvPr id="3" name="Subtitle 2"/>
          <p:cNvSpPr>
            <a:spLocks noGrp="1"/>
          </p:cNvSpPr>
          <p:nvPr>
            <p:ph type="subTitle" idx="1"/>
          </p:nvPr>
        </p:nvSpPr>
        <p:spPr>
          <a:xfrm>
            <a:off x="482600" y="4343400"/>
            <a:ext cx="8178800" cy="1005840"/>
          </a:xfrm>
        </p:spPr>
        <p:txBody>
          <a:bodyPr rtlCol="0">
            <a:normAutofit/>
          </a:bodyPr>
          <a:lstStyle/>
          <a:p>
            <a:pPr eaLnBrk="1" hangingPunct="1">
              <a:defRPr/>
            </a:pPr>
            <a:r>
              <a:rPr lang="en-US" b="1" dirty="0">
                <a:solidFill>
                  <a:srgbClr val="002060"/>
                </a:solidFill>
              </a:rPr>
              <a:t>Senate Education Committee </a:t>
            </a:r>
            <a:endParaRPr lang="en-US" b="1" dirty="0" smtClean="0">
              <a:solidFill>
                <a:srgbClr val="002060"/>
              </a:solidFill>
            </a:endParaRPr>
          </a:p>
          <a:p>
            <a:pPr eaLnBrk="1" hangingPunct="1">
              <a:defRPr/>
            </a:pPr>
            <a:r>
              <a:rPr lang="en-US" b="1" dirty="0">
                <a:solidFill>
                  <a:srgbClr val="002060"/>
                </a:solidFill>
              </a:rPr>
              <a:t>October 23, 2017 </a:t>
            </a:r>
            <a:endParaRPr lang="en-US" altLang="en-US"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Building on Excellence</a:t>
            </a:r>
            <a:endParaRPr lang="en-US" dirty="0"/>
          </a:p>
        </p:txBody>
      </p:sp>
      <p:sp>
        <p:nvSpPr>
          <p:cNvPr id="5" name="Text Placeholder 4"/>
          <p:cNvSpPr>
            <a:spLocks noGrp="1"/>
          </p:cNvSpPr>
          <p:nvPr>
            <p:ph type="body" idx="1"/>
          </p:nvPr>
        </p:nvSpPr>
        <p:spPr/>
        <p:txBody>
          <a:bodyPr/>
          <a:lstStyle/>
          <a:p>
            <a:r>
              <a:rPr lang="en-US" dirty="0" smtClean="0"/>
              <a:t>Dr. Tom </a:t>
            </a:r>
            <a:r>
              <a:rPr lang="en-US" dirty="0" err="1" smtClean="0"/>
              <a:t>LoBasso</a:t>
            </a:r>
            <a:r>
              <a:rPr lang="en-US" dirty="0" smtClean="0"/>
              <a:t>, President Daytona State College</a:t>
            </a:r>
            <a:endParaRPr lang="en-US" dirty="0"/>
          </a:p>
        </p:txBody>
      </p:sp>
    </p:spTree>
    <p:extLst>
      <p:ext uri="{BB962C8B-B14F-4D97-AF65-F5344CB8AC3E}">
        <p14:creationId xmlns:p14="http://schemas.microsoft.com/office/powerpoint/2010/main" val="30321630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48675"/>
            <a:ext cx="9144000" cy="589057"/>
          </a:xfrm>
          <a:solidFill>
            <a:srgbClr val="262A63"/>
          </a:solidFill>
          <a:ln>
            <a:solidFill>
              <a:srgbClr val="262A63"/>
            </a:solidFill>
          </a:ln>
        </p:spPr>
        <p:txBody>
          <a:bodyPr/>
          <a:lstStyle/>
          <a:p>
            <a:r>
              <a:rPr lang="en-US" sz="3600" b="0" dirty="0" smtClean="0">
                <a:solidFill>
                  <a:schemeClr val="bg1"/>
                </a:solidFill>
              </a:rPr>
              <a:t>COLLEGE PRIORITIES</a:t>
            </a:r>
            <a:endParaRPr lang="en-US" sz="3600" b="0" dirty="0">
              <a:solidFill>
                <a:schemeClr val="bg1"/>
              </a:solidFill>
            </a:endParaRPr>
          </a:p>
        </p:txBody>
      </p:sp>
      <p:sp>
        <p:nvSpPr>
          <p:cNvPr id="3" name="Content Placeholder 2"/>
          <p:cNvSpPr>
            <a:spLocks noGrp="1"/>
          </p:cNvSpPr>
          <p:nvPr>
            <p:ph idx="1"/>
          </p:nvPr>
        </p:nvSpPr>
        <p:spPr>
          <a:xfrm>
            <a:off x="396940" y="1977012"/>
            <a:ext cx="7893620" cy="4271388"/>
          </a:xfrm>
        </p:spPr>
        <p:txBody>
          <a:bodyPr/>
          <a:lstStyle/>
          <a:p>
            <a:pPr>
              <a:spcAft>
                <a:spcPts val="600"/>
              </a:spcAft>
            </a:pPr>
            <a:r>
              <a:rPr lang="en-US" dirty="0" smtClean="0"/>
              <a:t>Implementing Student Success Initiatives.</a:t>
            </a:r>
          </a:p>
          <a:p>
            <a:pPr>
              <a:spcAft>
                <a:spcPts val="600"/>
              </a:spcAft>
            </a:pPr>
            <a:r>
              <a:rPr lang="en-US" dirty="0" smtClean="0"/>
              <a:t>Accelerating completion through dual enrollment partnerships.</a:t>
            </a:r>
          </a:p>
          <a:p>
            <a:pPr>
              <a:spcAft>
                <a:spcPts val="600"/>
              </a:spcAft>
            </a:pPr>
            <a:r>
              <a:rPr lang="en-US" dirty="0" smtClean="0"/>
              <a:t>Aligning workforce programs to local and statewide employer needs.</a:t>
            </a:r>
          </a:p>
          <a:p>
            <a:pPr>
              <a:spcAft>
                <a:spcPts val="600"/>
              </a:spcAft>
            </a:pPr>
            <a:r>
              <a:rPr lang="en-US" dirty="0" smtClean="0"/>
              <a:t>Redesigning Math pathways. </a:t>
            </a:r>
          </a:p>
          <a:p>
            <a:pPr>
              <a:spcAft>
                <a:spcPts val="600"/>
              </a:spcAft>
            </a:pPr>
            <a:r>
              <a:rPr lang="en-US" dirty="0" smtClean="0"/>
              <a:t>Articulating targeted pathways with SUS.</a:t>
            </a:r>
          </a:p>
          <a:p>
            <a:endParaRPr lang="en-US" dirty="0"/>
          </a:p>
        </p:txBody>
      </p:sp>
      <p:sp>
        <p:nvSpPr>
          <p:cNvPr id="4" name="TextBox 3"/>
          <p:cNvSpPr txBox="1"/>
          <p:nvPr/>
        </p:nvSpPr>
        <p:spPr>
          <a:xfrm>
            <a:off x="8503920" y="6431280"/>
            <a:ext cx="502920" cy="369332"/>
          </a:xfrm>
          <a:prstGeom prst="rect">
            <a:avLst/>
          </a:prstGeom>
          <a:noFill/>
        </p:spPr>
        <p:txBody>
          <a:bodyPr wrap="square" rtlCol="0">
            <a:spAutoFit/>
          </a:bodyPr>
          <a:lstStyle/>
          <a:p>
            <a:r>
              <a:rPr lang="en-US" dirty="0" smtClean="0"/>
              <a:t>11</a:t>
            </a:r>
            <a:endParaRPr lang="en-US" dirty="0"/>
          </a:p>
        </p:txBody>
      </p:sp>
    </p:spTree>
    <p:extLst>
      <p:ext uri="{BB962C8B-B14F-4D97-AF65-F5344CB8AC3E}">
        <p14:creationId xmlns:p14="http://schemas.microsoft.com/office/powerpoint/2010/main" val="23599750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67236" y="10969565"/>
            <a:ext cx="201617" cy="162993"/>
          </a:xfrm>
          <a:prstGeom prst="rect">
            <a:avLst/>
          </a:prstGeom>
        </p:spPr>
        <p:txBody>
          <a:bodyPr vert="horz" wrap="square" lIns="0" tIns="0" rIns="0" bIns="0" rtlCol="0">
            <a:spAutoFit/>
          </a:bodyPr>
          <a:lstStyle/>
          <a:p>
            <a:pPr marL="11206"/>
            <a:r>
              <a:rPr lang="en-US" sz="1059" b="1" dirty="0">
                <a:solidFill>
                  <a:srgbClr val="414042"/>
                </a:solidFill>
                <a:latin typeface="Arial"/>
                <a:cs typeface="Arial"/>
              </a:rPr>
              <a:t>10</a:t>
            </a:r>
            <a:endParaRPr sz="1059" dirty="0">
              <a:latin typeface="Arial"/>
              <a:cs typeface="Arial"/>
            </a:endParaRPr>
          </a:p>
        </p:txBody>
      </p:sp>
      <p:sp>
        <p:nvSpPr>
          <p:cNvPr id="16" name="object 10"/>
          <p:cNvSpPr txBox="1"/>
          <p:nvPr/>
        </p:nvSpPr>
        <p:spPr>
          <a:xfrm>
            <a:off x="245086" y="1594591"/>
            <a:ext cx="6376876" cy="3315588"/>
          </a:xfrm>
          <a:prstGeom prst="rect">
            <a:avLst/>
          </a:prstGeom>
        </p:spPr>
        <p:txBody>
          <a:bodyPr vert="horz" wrap="square" lIns="0" tIns="0" rIns="0" bIns="0" rtlCol="0">
            <a:spAutoFit/>
          </a:bodyPr>
          <a:lstStyle/>
          <a:p>
            <a:pPr marL="11206"/>
            <a:r>
              <a:rPr lang="en-US" sz="1600" b="1" spc="304" dirty="0">
                <a:solidFill>
                  <a:srgbClr val="00689B"/>
                </a:solidFill>
                <a:latin typeface="Calibri"/>
                <a:cs typeface="Calibri"/>
              </a:rPr>
              <a:t>Direct Pathway for Students</a:t>
            </a:r>
            <a:endParaRPr sz="1600" b="1" dirty="0">
              <a:solidFill>
                <a:srgbClr val="00689B"/>
              </a:solidFill>
              <a:latin typeface="Calibri"/>
              <a:cs typeface="Calibri"/>
            </a:endParaRPr>
          </a:p>
          <a:p>
            <a:pPr marL="192182" marR="173140" indent="-171450">
              <a:lnSpc>
                <a:spcPct val="119000"/>
              </a:lnSpc>
              <a:spcBef>
                <a:spcPts val="199"/>
              </a:spcBef>
              <a:buFont typeface="Arial" panose="020B0604020202020204" pitchFamily="34" charset="0"/>
              <a:buChar char="•"/>
            </a:pPr>
            <a:r>
              <a:rPr lang="en-US" spc="18" dirty="0">
                <a:solidFill>
                  <a:schemeClr val="bg2">
                    <a:lumMod val="25000"/>
                  </a:schemeClr>
                </a:solidFill>
                <a:cs typeface="Arial"/>
              </a:rPr>
              <a:t>Florida College System institutions have worked with the State University System to expand partnerships with the </a:t>
            </a:r>
            <a:r>
              <a:rPr lang="en-US" spc="18" dirty="0" smtClean="0">
                <a:solidFill>
                  <a:schemeClr val="bg2">
                    <a:lumMod val="25000"/>
                  </a:schemeClr>
                </a:solidFill>
                <a:cs typeface="Arial"/>
              </a:rPr>
              <a:t>universities</a:t>
            </a:r>
            <a:r>
              <a:rPr lang="en-US" sz="1059" spc="18" dirty="0" smtClean="0">
                <a:solidFill>
                  <a:schemeClr val="bg2">
                    <a:lumMod val="25000"/>
                  </a:schemeClr>
                </a:solidFill>
                <a:cs typeface="Arial"/>
              </a:rPr>
              <a:t>.</a:t>
            </a:r>
          </a:p>
          <a:p>
            <a:pPr marL="192182" marR="173140" indent="-171450">
              <a:lnSpc>
                <a:spcPct val="119000"/>
              </a:lnSpc>
              <a:spcBef>
                <a:spcPts val="199"/>
              </a:spcBef>
              <a:buFont typeface="Arial" panose="020B0604020202020204" pitchFamily="34" charset="0"/>
              <a:buChar char="•"/>
            </a:pPr>
            <a:r>
              <a:rPr lang="en-US" spc="18" dirty="0" smtClean="0">
                <a:solidFill>
                  <a:schemeClr val="bg2">
                    <a:lumMod val="25000"/>
                  </a:schemeClr>
                </a:solidFill>
                <a:cs typeface="Arial"/>
              </a:rPr>
              <a:t>In </a:t>
            </a:r>
            <a:r>
              <a:rPr lang="en-US" spc="18" dirty="0">
                <a:solidFill>
                  <a:schemeClr val="bg2">
                    <a:lumMod val="25000"/>
                  </a:schemeClr>
                </a:solidFill>
                <a:cs typeface="Arial"/>
              </a:rPr>
              <a:t>fact, Florida College System institutions partner with state universities to offer 57 targeted 2+2 articulation agreements. </a:t>
            </a:r>
            <a:endParaRPr lang="en-US" spc="18" dirty="0" smtClean="0">
              <a:solidFill>
                <a:schemeClr val="bg2">
                  <a:lumMod val="25000"/>
                </a:schemeClr>
              </a:solidFill>
              <a:cs typeface="Arial"/>
            </a:endParaRPr>
          </a:p>
          <a:p>
            <a:pPr marL="192182" marR="173140" indent="-171450">
              <a:lnSpc>
                <a:spcPct val="119000"/>
              </a:lnSpc>
              <a:spcBef>
                <a:spcPts val="199"/>
              </a:spcBef>
              <a:buFont typeface="Arial" panose="020B0604020202020204" pitchFamily="34" charset="0"/>
              <a:buChar char="•"/>
            </a:pPr>
            <a:r>
              <a:rPr lang="en-US" spc="18" dirty="0" smtClean="0">
                <a:solidFill>
                  <a:schemeClr val="bg2">
                    <a:lumMod val="25000"/>
                  </a:schemeClr>
                </a:solidFill>
                <a:cs typeface="Arial"/>
              </a:rPr>
              <a:t>These </a:t>
            </a:r>
            <a:r>
              <a:rPr lang="en-US" spc="18" dirty="0">
                <a:solidFill>
                  <a:schemeClr val="bg2">
                    <a:lumMod val="25000"/>
                  </a:schemeClr>
                </a:solidFill>
                <a:cs typeface="Arial"/>
              </a:rPr>
              <a:t>partnerships ensure that students have clear access to transfer and enroll into a partner one of many partner </a:t>
            </a:r>
            <a:r>
              <a:rPr lang="en-US" spc="18" dirty="0" smtClean="0">
                <a:solidFill>
                  <a:schemeClr val="bg2">
                    <a:lumMod val="25000"/>
                  </a:schemeClr>
                </a:solidFill>
                <a:cs typeface="Arial"/>
              </a:rPr>
              <a:t>universities,</a:t>
            </a:r>
          </a:p>
          <a:p>
            <a:pPr marL="192182" marR="173140" indent="-171450">
              <a:lnSpc>
                <a:spcPct val="119000"/>
              </a:lnSpc>
              <a:spcBef>
                <a:spcPts val="199"/>
              </a:spcBef>
              <a:buFont typeface="Arial" panose="020B0604020202020204" pitchFamily="34" charset="0"/>
              <a:buChar char="•"/>
            </a:pPr>
            <a:r>
              <a:rPr lang="en-US" spc="18" dirty="0" smtClean="0">
                <a:solidFill>
                  <a:schemeClr val="bg2">
                    <a:lumMod val="25000"/>
                  </a:schemeClr>
                </a:solidFill>
                <a:cs typeface="Arial"/>
              </a:rPr>
              <a:t>Currently, 28 of 28 Florida College System institutions have targeted pathway agreements with a SUS partner.</a:t>
            </a:r>
            <a:endParaRPr lang="en-US" sz="1059" spc="18" dirty="0" smtClean="0">
              <a:solidFill>
                <a:schemeClr val="bg2">
                  <a:lumMod val="25000"/>
                </a:schemeClr>
              </a:solidFill>
              <a:cs typeface="Arial"/>
            </a:endParaRPr>
          </a:p>
        </p:txBody>
      </p:sp>
      <p:pic>
        <p:nvPicPr>
          <p:cNvPr id="6" name="Picture 5"/>
          <p:cNvPicPr>
            <a:picLocks noChangeAspect="1"/>
          </p:cNvPicPr>
          <p:nvPr/>
        </p:nvPicPr>
        <p:blipFill>
          <a:blip r:embed="rId3"/>
          <a:stretch>
            <a:fillRect/>
          </a:stretch>
        </p:blipFill>
        <p:spPr>
          <a:xfrm>
            <a:off x="773389" y="5108835"/>
            <a:ext cx="1646479" cy="645495"/>
          </a:xfrm>
          <a:prstGeom prst="rect">
            <a:avLst/>
          </a:prstGeom>
        </p:spPr>
      </p:pic>
      <p:pic>
        <p:nvPicPr>
          <p:cNvPr id="9" name="Picture 8"/>
          <p:cNvPicPr>
            <a:picLocks noChangeAspect="1"/>
          </p:cNvPicPr>
          <p:nvPr/>
        </p:nvPicPr>
        <p:blipFill>
          <a:blip r:embed="rId4"/>
          <a:stretch>
            <a:fillRect/>
          </a:stretch>
        </p:blipFill>
        <p:spPr>
          <a:xfrm>
            <a:off x="4906103" y="5126596"/>
            <a:ext cx="1442904" cy="617729"/>
          </a:xfrm>
          <a:prstGeom prst="rect">
            <a:avLst/>
          </a:prstGeom>
        </p:spPr>
      </p:pic>
      <p:pic>
        <p:nvPicPr>
          <p:cNvPr id="10" name="Picture 9"/>
          <p:cNvPicPr>
            <a:picLocks noChangeAspect="1"/>
          </p:cNvPicPr>
          <p:nvPr/>
        </p:nvPicPr>
        <p:blipFill>
          <a:blip r:embed="rId5"/>
          <a:stretch>
            <a:fillRect/>
          </a:stretch>
        </p:blipFill>
        <p:spPr>
          <a:xfrm>
            <a:off x="7946885" y="4020889"/>
            <a:ext cx="878858" cy="1104997"/>
          </a:xfrm>
          <a:prstGeom prst="rect">
            <a:avLst/>
          </a:prstGeom>
        </p:spPr>
      </p:pic>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l="26495" t="2707" r="26745"/>
          <a:stretch/>
        </p:blipFill>
        <p:spPr>
          <a:xfrm>
            <a:off x="1779562" y="6016849"/>
            <a:ext cx="1653962" cy="452815"/>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72984" y="5179260"/>
            <a:ext cx="1766252" cy="504643"/>
          </a:xfrm>
          <a:prstGeom prst="rect">
            <a:avLst/>
          </a:prstGeom>
        </p:spPr>
      </p:pic>
      <p:grpSp>
        <p:nvGrpSpPr>
          <p:cNvPr id="3" name="Group 2"/>
          <p:cNvGrpSpPr/>
          <p:nvPr/>
        </p:nvGrpSpPr>
        <p:grpSpPr>
          <a:xfrm>
            <a:off x="6565758" y="5325918"/>
            <a:ext cx="2391265" cy="528647"/>
            <a:chOff x="4642389" y="6949375"/>
            <a:chExt cx="2710100" cy="599133"/>
          </a:xfrm>
        </p:grpSpPr>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42389" y="6949375"/>
              <a:ext cx="2710100" cy="599133"/>
            </a:xfrm>
            <a:prstGeom prst="rect">
              <a:avLst/>
            </a:prstGeom>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94877" y="6977469"/>
              <a:ext cx="2205123" cy="487942"/>
            </a:xfrm>
            <a:prstGeom prst="rect">
              <a:avLst/>
            </a:prstGeom>
          </p:spPr>
        </p:pic>
      </p:grpSp>
      <p:pic>
        <p:nvPicPr>
          <p:cNvPr id="25" name="Picture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32952" y="5854565"/>
            <a:ext cx="2719013" cy="658026"/>
          </a:xfrm>
          <a:prstGeom prst="rect">
            <a:avLst/>
          </a:prstGeom>
        </p:spPr>
      </p:pic>
      <p:pic>
        <p:nvPicPr>
          <p:cNvPr id="27" name="Picture 26"/>
          <p:cNvPicPr>
            <a:picLocks noChangeAspect="1"/>
          </p:cNvPicPr>
          <p:nvPr/>
        </p:nvPicPr>
        <p:blipFill>
          <a:blip r:embed="rId11"/>
          <a:stretch>
            <a:fillRect/>
          </a:stretch>
        </p:blipFill>
        <p:spPr>
          <a:xfrm>
            <a:off x="6746918" y="4020889"/>
            <a:ext cx="1014473" cy="1228798"/>
          </a:xfrm>
          <a:prstGeom prst="rect">
            <a:avLst/>
          </a:prstGeom>
        </p:spPr>
      </p:pic>
      <p:pic>
        <p:nvPicPr>
          <p:cNvPr id="23" name="Picture 22" descr="Image result for Valencia Students service projects 2016"/>
          <p:cNvPicPr/>
          <p:nvPr/>
        </p:nvPicPr>
        <p:blipFill rotWithShape="1">
          <a:blip r:embed="rId12" cstate="print">
            <a:extLst>
              <a:ext uri="{28A0092B-C50C-407E-A947-70E740481C1C}">
                <a14:useLocalDpi xmlns:a14="http://schemas.microsoft.com/office/drawing/2010/main" val="0"/>
              </a:ext>
            </a:extLst>
          </a:blip>
          <a:srcRect l="22879" t="983" b="1"/>
          <a:stretch/>
        </p:blipFill>
        <p:spPr bwMode="auto">
          <a:xfrm>
            <a:off x="6692459" y="1711907"/>
            <a:ext cx="2401654" cy="2037378"/>
          </a:xfrm>
          <a:prstGeom prst="rect">
            <a:avLst/>
          </a:prstGeom>
          <a:noFill/>
          <a:ln>
            <a:noFill/>
          </a:ln>
        </p:spPr>
      </p:pic>
      <p:sp>
        <p:nvSpPr>
          <p:cNvPr id="30" name="object 29"/>
          <p:cNvSpPr txBox="1"/>
          <p:nvPr/>
        </p:nvSpPr>
        <p:spPr>
          <a:xfrm>
            <a:off x="482295" y="6593379"/>
            <a:ext cx="291095" cy="162993"/>
          </a:xfrm>
          <a:prstGeom prst="rect">
            <a:avLst/>
          </a:prstGeom>
        </p:spPr>
        <p:txBody>
          <a:bodyPr vert="horz" wrap="square" lIns="0" tIns="0" rIns="0" bIns="0" rtlCol="0">
            <a:spAutoFit/>
          </a:bodyPr>
          <a:lstStyle/>
          <a:p>
            <a:pPr marL="11206"/>
            <a:r>
              <a:rPr lang="en-US" sz="1059" b="1" dirty="0">
                <a:solidFill>
                  <a:schemeClr val="bg1"/>
                </a:solidFill>
                <a:latin typeface="Arial"/>
                <a:cs typeface="Arial"/>
              </a:rPr>
              <a:t>16</a:t>
            </a:r>
            <a:endParaRPr sz="1059" dirty="0">
              <a:solidFill>
                <a:schemeClr val="bg1"/>
              </a:solidFill>
              <a:latin typeface="Arial"/>
              <a:cs typeface="Arial"/>
            </a:endParaRPr>
          </a:p>
        </p:txBody>
      </p:sp>
      <p:sp>
        <p:nvSpPr>
          <p:cNvPr id="32" name="Rectangle 31"/>
          <p:cNvSpPr/>
          <p:nvPr/>
        </p:nvSpPr>
        <p:spPr bwMode="auto">
          <a:xfrm>
            <a:off x="67236" y="838398"/>
            <a:ext cx="9144000" cy="498475"/>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eaLnBrk="1" hangingPunct="1">
              <a:defRPr/>
            </a:pPr>
            <a:r>
              <a:rPr lang="en-US" sz="3600" cap="all" dirty="0" smtClean="0"/>
              <a:t>2+2 </a:t>
            </a:r>
            <a:r>
              <a:rPr lang="en-US" sz="3600" cap="all" dirty="0"/>
              <a:t>Articulation</a:t>
            </a:r>
          </a:p>
        </p:txBody>
      </p:sp>
      <p:sp>
        <p:nvSpPr>
          <p:cNvPr id="5" name="Slide Number Placeholder 4"/>
          <p:cNvSpPr>
            <a:spLocks noGrp="1"/>
          </p:cNvSpPr>
          <p:nvPr>
            <p:ph type="sldNum" sz="quarter" idx="12"/>
          </p:nvPr>
        </p:nvSpPr>
        <p:spPr>
          <a:xfrm>
            <a:off x="8041916" y="6356350"/>
            <a:ext cx="473434" cy="365125"/>
          </a:xfrm>
        </p:spPr>
        <p:txBody>
          <a:bodyPr/>
          <a:lstStyle/>
          <a:p>
            <a:fld id="{B6F15528-21DE-4FAA-801E-634DDDAF4B2B}" type="slidenum">
              <a:rPr lang="en-US" smtClean="0"/>
              <a:t>12</a:t>
            </a:fld>
            <a:endParaRPr lang="en-US" dirty="0"/>
          </a:p>
        </p:txBody>
      </p:sp>
    </p:spTree>
    <p:extLst>
      <p:ext uri="{BB962C8B-B14F-4D97-AF65-F5344CB8AC3E}">
        <p14:creationId xmlns:p14="http://schemas.microsoft.com/office/powerpoint/2010/main" val="1998779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471489" y="2336861"/>
          <a:ext cx="6332660" cy="2770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bwMode="auto">
          <a:xfrm>
            <a:off x="0" y="1104899"/>
            <a:ext cx="9144000" cy="485775"/>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eaLnBrk="1" hangingPunct="1">
              <a:defRPr/>
            </a:pPr>
            <a:r>
              <a:rPr lang="en-US" sz="3600" b="1" dirty="0" smtClean="0"/>
              <a:t>AA COMPLETER TRANSITION</a:t>
            </a:r>
            <a:endParaRPr lang="en-US" sz="3600" b="1" dirty="0"/>
          </a:p>
        </p:txBody>
      </p:sp>
      <p:sp>
        <p:nvSpPr>
          <p:cNvPr id="22532" name="Rectangle 10"/>
          <p:cNvSpPr>
            <a:spLocks noChangeArrowheads="1"/>
          </p:cNvSpPr>
          <p:nvPr/>
        </p:nvSpPr>
        <p:spPr bwMode="auto">
          <a:xfrm>
            <a:off x="931863" y="6062663"/>
            <a:ext cx="74168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15000"/>
              </a:lnSpc>
              <a:spcBef>
                <a:spcPct val="0"/>
              </a:spcBef>
              <a:buClrTx/>
              <a:buFontTx/>
              <a:buNone/>
            </a:pPr>
            <a:r>
              <a:rPr lang="en-US" altLang="en-US" sz="1100">
                <a:ea typeface="Calibri" panose="020F0502020204030204" pitchFamily="34" charset="0"/>
                <a:cs typeface="Times New Roman" panose="02020603050405020304" pitchFamily="18" charset="0"/>
              </a:rPr>
              <a:t>Source: State University Database System (2016). Analysis by Board of Governors staff and Division of Florida Colleges staff.</a:t>
            </a:r>
          </a:p>
        </p:txBody>
      </p:sp>
      <p:pic>
        <p:nvPicPr>
          <p:cNvPr id="22533" name="Picture 15" descr="Board of governors logo"/>
          <p:cNvPicPr>
            <a:picLocks noChangeAspect="1" noChangeArrowheads="1"/>
          </p:cNvPicPr>
          <p:nvPr/>
        </p:nvPicPr>
        <p:blipFill>
          <a:blip r:embed="rId8">
            <a:extLst>
              <a:ext uri="{28A0092B-C50C-407E-A947-70E740481C1C}">
                <a14:useLocalDpi xmlns:a14="http://schemas.microsoft.com/office/drawing/2010/main" val="0"/>
              </a:ext>
            </a:extLst>
          </a:blip>
          <a:srcRect r="84473"/>
          <a:stretch>
            <a:fillRect/>
          </a:stretch>
        </p:blipFill>
        <p:spPr bwMode="auto">
          <a:xfrm>
            <a:off x="7956550" y="3130550"/>
            <a:ext cx="1030288"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5250" y="3295650"/>
            <a:ext cx="1223963"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Box 9"/>
          <p:cNvSpPr txBox="1">
            <a:spLocks noChangeArrowheads="1"/>
          </p:cNvSpPr>
          <p:nvPr/>
        </p:nvSpPr>
        <p:spPr bwMode="auto">
          <a:xfrm>
            <a:off x="931863" y="4908550"/>
            <a:ext cx="702468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ClrTx/>
              <a:buFontTx/>
              <a:buNone/>
            </a:pPr>
            <a:r>
              <a:rPr lang="en-US" altLang="en-US" sz="4500" b="1" dirty="0">
                <a:solidFill>
                  <a:srgbClr val="262A63"/>
                </a:solidFill>
              </a:rPr>
              <a:t>Half </a:t>
            </a:r>
            <a:r>
              <a:rPr lang="en-US" altLang="en-US" sz="1800" b="1" dirty="0">
                <a:solidFill>
                  <a:schemeClr val="accent2"/>
                </a:solidFill>
              </a:rPr>
              <a:t>of juniors &amp; seniors at Florida’s state universities </a:t>
            </a:r>
            <a:endParaRPr lang="en-US" altLang="en-US" sz="1800" b="1" dirty="0"/>
          </a:p>
        </p:txBody>
      </p:sp>
      <p:sp>
        <p:nvSpPr>
          <p:cNvPr id="22536" name="Rectangle 3"/>
          <p:cNvSpPr>
            <a:spLocks noChangeArrowheads="1"/>
          </p:cNvSpPr>
          <p:nvPr/>
        </p:nvSpPr>
        <p:spPr bwMode="auto">
          <a:xfrm>
            <a:off x="931863" y="5484813"/>
            <a:ext cx="38941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ClrTx/>
              <a:buFontTx/>
              <a:buNone/>
            </a:pPr>
            <a:r>
              <a:rPr lang="en-US" altLang="en-US" sz="1800" b="1">
                <a:solidFill>
                  <a:schemeClr val="accent2"/>
                </a:solidFill>
              </a:rPr>
              <a:t>came from the Florida College System. </a:t>
            </a:r>
            <a:endParaRPr lang="en-US" altLang="en-US" sz="1800"/>
          </a:p>
        </p:txBody>
      </p:sp>
      <p:sp>
        <p:nvSpPr>
          <p:cNvPr id="2" name="TextBox 1"/>
          <p:cNvSpPr txBox="1"/>
          <p:nvPr/>
        </p:nvSpPr>
        <p:spPr>
          <a:xfrm>
            <a:off x="8348663" y="6417866"/>
            <a:ext cx="638175" cy="369332"/>
          </a:xfrm>
          <a:prstGeom prst="rect">
            <a:avLst/>
          </a:prstGeom>
          <a:noFill/>
        </p:spPr>
        <p:txBody>
          <a:bodyPr wrap="square" rtlCol="0">
            <a:spAutoFit/>
          </a:bodyPr>
          <a:lstStyle/>
          <a:p>
            <a:r>
              <a:rPr lang="en-US" dirty="0" smtClean="0"/>
              <a:t>13</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8"/>
          <p:cNvSpPr txBox="1">
            <a:spLocks noChangeArrowheads="1"/>
          </p:cNvSpPr>
          <p:nvPr/>
        </p:nvSpPr>
        <p:spPr bwMode="auto">
          <a:xfrm>
            <a:off x="2692400" y="1333500"/>
            <a:ext cx="30702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ClrTx/>
              <a:buFontTx/>
              <a:buNone/>
            </a:pPr>
            <a:r>
              <a:rPr lang="en-US" altLang="en-US" sz="2100">
                <a:solidFill>
                  <a:schemeClr val="bg1"/>
                </a:solidFill>
                <a:latin typeface="Gotham HTF"/>
                <a:ea typeface="Gotham HTF"/>
                <a:cs typeface="Gotham HTF"/>
              </a:rPr>
              <a:t>THE</a:t>
            </a:r>
            <a:r>
              <a:rPr lang="en-US" altLang="en-US" sz="2100" b="1">
                <a:solidFill>
                  <a:schemeClr val="bg1"/>
                </a:solidFill>
                <a:latin typeface="Gotham HTF"/>
                <a:ea typeface="Gotham HTF"/>
                <a:cs typeface="Gotham HTF"/>
              </a:rPr>
              <a:t> SMART </a:t>
            </a:r>
            <a:r>
              <a:rPr lang="en-US" altLang="en-US" sz="2100">
                <a:solidFill>
                  <a:schemeClr val="bg1"/>
                </a:solidFill>
                <a:latin typeface="Gotham HTF Book"/>
                <a:ea typeface="Gotham HTF Book"/>
                <a:cs typeface="Gotham HTF Book"/>
              </a:rPr>
              <a:t>CHOICE</a:t>
            </a:r>
          </a:p>
        </p:txBody>
      </p:sp>
      <p:sp>
        <p:nvSpPr>
          <p:cNvPr id="3" name="Rectangle 2"/>
          <p:cNvSpPr/>
          <p:nvPr/>
        </p:nvSpPr>
        <p:spPr>
          <a:xfrm>
            <a:off x="6005513" y="4779963"/>
            <a:ext cx="1606550" cy="576262"/>
          </a:xfrm>
          <a:prstGeom prst="rect">
            <a:avLst/>
          </a:prstGeom>
        </p:spPr>
        <p:txBody>
          <a:bodyPr>
            <a:spAutoFit/>
          </a:bodyPr>
          <a:lstStyle/>
          <a:p>
            <a:pPr eaLnBrk="1" hangingPunct="1">
              <a:defRPr/>
            </a:pPr>
            <a:r>
              <a:rPr lang="en-US" sz="1050" dirty="0">
                <a:solidFill>
                  <a:schemeClr val="bg1"/>
                </a:solidFill>
              </a:rPr>
              <a:t>enrolled in a Florida College System institution.</a:t>
            </a:r>
          </a:p>
        </p:txBody>
      </p:sp>
      <p:cxnSp>
        <p:nvCxnSpPr>
          <p:cNvPr id="6" name="Straight Connector 5"/>
          <p:cNvCxnSpPr/>
          <p:nvPr/>
        </p:nvCxnSpPr>
        <p:spPr>
          <a:xfrm>
            <a:off x="5762625" y="3498850"/>
            <a:ext cx="0" cy="194945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28677" name="TextBox 3"/>
          <p:cNvSpPr txBox="1">
            <a:spLocks noChangeArrowheads="1"/>
          </p:cNvSpPr>
          <p:nvPr/>
        </p:nvSpPr>
        <p:spPr bwMode="auto">
          <a:xfrm>
            <a:off x="6194425" y="4071938"/>
            <a:ext cx="1092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ClrTx/>
              <a:buFontTx/>
              <a:buNone/>
            </a:pPr>
            <a:r>
              <a:rPr lang="en-US" altLang="en-US" sz="1800" i="1">
                <a:solidFill>
                  <a:schemeClr val="bg1"/>
                </a:solidFill>
              </a:rPr>
              <a:t>…of these</a:t>
            </a:r>
          </a:p>
        </p:txBody>
      </p:sp>
      <p:sp>
        <p:nvSpPr>
          <p:cNvPr id="11" name="Rectangle 10"/>
          <p:cNvSpPr/>
          <p:nvPr/>
        </p:nvSpPr>
        <p:spPr bwMode="auto">
          <a:xfrm>
            <a:off x="0" y="1104899"/>
            <a:ext cx="9144000" cy="644524"/>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eaLnBrk="1" hangingPunct="1">
              <a:defRPr/>
            </a:pPr>
            <a:r>
              <a:rPr lang="en-US" sz="2400" b="1" dirty="0" smtClean="0"/>
              <a:t>FLORIDA COLLEGE SYSTEM GRADUATES TRANSFER TO THE STATE UNIVERSITY SYSTEM TO BACCALAUREATE DEGREES</a:t>
            </a:r>
            <a:endParaRPr lang="en-US" sz="2400" b="1" dirty="0"/>
          </a:p>
        </p:txBody>
      </p:sp>
      <p:graphicFrame>
        <p:nvGraphicFramePr>
          <p:cNvPr id="28679" name="Chart 12"/>
          <p:cNvGraphicFramePr>
            <a:graphicFrameLocks/>
          </p:cNvGraphicFramePr>
          <p:nvPr>
            <p:extLst>
              <p:ext uri="{D42A27DB-BD31-4B8C-83A1-F6EECF244321}">
                <p14:modId xmlns:p14="http://schemas.microsoft.com/office/powerpoint/2010/main" val="1981067019"/>
              </p:ext>
            </p:extLst>
          </p:nvPr>
        </p:nvGraphicFramePr>
        <p:xfrm>
          <a:off x="1031240" y="1864459"/>
          <a:ext cx="7088188" cy="4038599"/>
        </p:xfrm>
        <a:graphic>
          <a:graphicData uri="http://schemas.openxmlformats.org/presentationml/2006/ole">
            <mc:AlternateContent xmlns:mc="http://schemas.openxmlformats.org/markup-compatibility/2006">
              <mc:Choice xmlns:v="urn:schemas-microsoft-com:vml" Requires="v">
                <p:oleObj spid="_x0000_s28722" name="Chart" r:id="rId5" imgW="7086668" imgH="4305420" progId="Excel.Chart.8">
                  <p:embed/>
                </p:oleObj>
              </mc:Choice>
              <mc:Fallback>
                <p:oleObj name="Chart" r:id="rId5" imgW="7086668" imgH="4305420" progId="Excel.Chart.8">
                  <p:embed/>
                  <p:pic>
                    <p:nvPicPr>
                      <p:cNvPr id="0" name="Chart 1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1240" y="1864459"/>
                        <a:ext cx="7088188" cy="4038599"/>
                      </a:xfrm>
                      <a:prstGeom prst="rect">
                        <a:avLst/>
                      </a:prstGeom>
                      <a:noFill/>
                      <a:ln>
                        <a:noFill/>
                      </a:ln>
                      <a:extLst/>
                    </p:spPr>
                  </p:pic>
                </p:oleObj>
              </mc:Fallback>
            </mc:AlternateContent>
          </a:graphicData>
        </a:graphic>
      </p:graphicFrame>
      <p:sp>
        <p:nvSpPr>
          <p:cNvPr id="15" name="TextBox 14"/>
          <p:cNvSpPr txBox="1"/>
          <p:nvPr/>
        </p:nvSpPr>
        <p:spPr>
          <a:xfrm>
            <a:off x="1655763" y="5897563"/>
            <a:ext cx="6721475" cy="415925"/>
          </a:xfrm>
          <a:prstGeom prst="rect">
            <a:avLst/>
          </a:prstGeom>
          <a:noFill/>
        </p:spPr>
        <p:txBody>
          <a:bodyPr>
            <a:spAutoFit/>
          </a:bodyPr>
          <a:lstStyle/>
          <a:p>
            <a:pPr eaLnBrk="1" hangingPunct="1">
              <a:defRPr/>
            </a:pPr>
            <a:r>
              <a:rPr lang="en-US" sz="1050" dirty="0"/>
              <a:t>Source: FCS Articulation Table 7 using SUS student data course files. Figures represent any FCS student found in the SUS in Fall 2014 (i.e., all associate degrees and those who transferred without a degree). </a:t>
            </a:r>
          </a:p>
        </p:txBody>
      </p:sp>
      <p:sp>
        <p:nvSpPr>
          <p:cNvPr id="4" name="TextBox 3"/>
          <p:cNvSpPr txBox="1"/>
          <p:nvPr/>
        </p:nvSpPr>
        <p:spPr>
          <a:xfrm>
            <a:off x="243840" y="2560320"/>
            <a:ext cx="1574800" cy="1323439"/>
          </a:xfrm>
          <a:prstGeom prst="rect">
            <a:avLst/>
          </a:prstGeom>
          <a:noFill/>
        </p:spPr>
        <p:txBody>
          <a:bodyPr wrap="square" rtlCol="0">
            <a:spAutoFit/>
          </a:bodyPr>
          <a:lstStyle/>
          <a:p>
            <a:r>
              <a:rPr lang="en-US" altLang="en-US" sz="2000" b="1" dirty="0" smtClean="0"/>
              <a:t>25,092 FCS Students Enrolled (2013-2014</a:t>
            </a:r>
            <a:r>
              <a:rPr lang="en-US" altLang="en-US" dirty="0" smtClean="0"/>
              <a:t>)</a:t>
            </a:r>
            <a:endParaRPr lang="en-US" dirty="0"/>
          </a:p>
        </p:txBody>
      </p:sp>
      <p:sp>
        <p:nvSpPr>
          <p:cNvPr id="2" name="TextBox 1"/>
          <p:cNvSpPr txBox="1"/>
          <p:nvPr/>
        </p:nvSpPr>
        <p:spPr>
          <a:xfrm>
            <a:off x="8625840" y="6313488"/>
            <a:ext cx="518160" cy="369332"/>
          </a:xfrm>
          <a:prstGeom prst="rect">
            <a:avLst/>
          </a:prstGeom>
          <a:noFill/>
        </p:spPr>
        <p:txBody>
          <a:bodyPr wrap="square" rtlCol="0">
            <a:spAutoFit/>
          </a:bodyPr>
          <a:lstStyle/>
          <a:p>
            <a:r>
              <a:rPr lang="en-US" dirty="0" smtClean="0"/>
              <a:t>14</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bwMode="auto">
          <a:xfrm>
            <a:off x="0" y="960438"/>
            <a:ext cx="9144000" cy="630237"/>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eaLnBrk="1" hangingPunct="1">
              <a:defRPr/>
            </a:pPr>
            <a:r>
              <a:rPr lang="en-US" sz="3600" dirty="0"/>
              <a:t>2 + 2 Articulation </a:t>
            </a:r>
          </a:p>
        </p:txBody>
      </p:sp>
      <p:graphicFrame>
        <p:nvGraphicFramePr>
          <p:cNvPr id="19459" name="Chart 4"/>
          <p:cNvGraphicFramePr>
            <a:graphicFrameLocks/>
          </p:cNvGraphicFramePr>
          <p:nvPr>
            <p:extLst>
              <p:ext uri="{D42A27DB-BD31-4B8C-83A1-F6EECF244321}">
                <p14:modId xmlns:p14="http://schemas.microsoft.com/office/powerpoint/2010/main" val="3130985712"/>
              </p:ext>
            </p:extLst>
          </p:nvPr>
        </p:nvGraphicFramePr>
        <p:xfrm>
          <a:off x="811213" y="1884362"/>
          <a:ext cx="7254240" cy="3199130"/>
        </p:xfrm>
        <a:graphic>
          <a:graphicData uri="http://schemas.openxmlformats.org/presentationml/2006/ole">
            <mc:AlternateContent xmlns:mc="http://schemas.openxmlformats.org/markup-compatibility/2006">
              <mc:Choice xmlns:v="urn:schemas-microsoft-com:vml" Requires="v">
                <p:oleObj spid="_x0000_s52246" name="Chart" r:id="rId5" imgW="8115334" imgH="4152870" progId="Excel.Chart.8">
                  <p:embed/>
                </p:oleObj>
              </mc:Choice>
              <mc:Fallback>
                <p:oleObj name="Chart" r:id="rId5" imgW="8115334" imgH="4152870"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1213" y="1884362"/>
                        <a:ext cx="7254240" cy="3199130"/>
                      </a:xfrm>
                      <a:prstGeom prst="rect">
                        <a:avLst/>
                      </a:prstGeom>
                      <a:noFill/>
                      <a:ln>
                        <a:noFill/>
                      </a:ln>
                      <a:extLst/>
                    </p:spPr>
                  </p:pic>
                </p:oleObj>
              </mc:Fallback>
            </mc:AlternateContent>
          </a:graphicData>
        </a:graphic>
      </p:graphicFrame>
      <p:sp>
        <p:nvSpPr>
          <p:cNvPr id="10" name="TextBox 9"/>
          <p:cNvSpPr txBox="1"/>
          <p:nvPr/>
        </p:nvSpPr>
        <p:spPr>
          <a:xfrm>
            <a:off x="952500" y="6111875"/>
            <a:ext cx="6721475" cy="415925"/>
          </a:xfrm>
          <a:prstGeom prst="rect">
            <a:avLst/>
          </a:prstGeom>
          <a:noFill/>
        </p:spPr>
        <p:txBody>
          <a:bodyPr>
            <a:spAutoFit/>
          </a:bodyPr>
          <a:lstStyle/>
          <a:p>
            <a:pPr eaLnBrk="1" hangingPunct="1">
              <a:defRPr/>
            </a:pPr>
            <a:r>
              <a:rPr lang="en-US" sz="1050" dirty="0"/>
              <a:t>Sources: FCS Articulation Table 14 and 15 using SUS student data course files. Fall 2014 enrollment for </a:t>
            </a:r>
            <a:r>
              <a:rPr lang="en-US" sz="1050"/>
              <a:t>SUS majors. </a:t>
            </a:r>
            <a:r>
              <a:rPr lang="en-US" altLang="en-US" sz="1050" dirty="0">
                <a:ea typeface="Calibri" panose="020F0502020204030204" pitchFamily="34" charset="0"/>
                <a:cs typeface="Times New Roman" panose="02020603050405020304" pitchFamily="18" charset="0"/>
              </a:rPr>
              <a:t>State University Database System (2016). Analysis by Board of Governors staff and Division of Florida Colleges staff.</a:t>
            </a:r>
          </a:p>
        </p:txBody>
      </p:sp>
      <p:sp>
        <p:nvSpPr>
          <p:cNvPr id="19462" name="TextBox 11"/>
          <p:cNvSpPr txBox="1">
            <a:spLocks noChangeArrowheads="1"/>
          </p:cNvSpPr>
          <p:nvPr/>
        </p:nvSpPr>
        <p:spPr bwMode="auto">
          <a:xfrm>
            <a:off x="811213" y="5170488"/>
            <a:ext cx="76120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itchFamily="34" charset="0"/>
              <a:buChar char="•"/>
              <a:defRPr sz="2800">
                <a:solidFill>
                  <a:schemeClr val="tx1"/>
                </a:solidFill>
                <a:latin typeface="Calibri" pitchFamily="34" charset="0"/>
              </a:defRPr>
            </a:lvl1pPr>
            <a:lvl2pPr marL="742950" indent="-285750">
              <a:lnSpc>
                <a:spcPct val="90000"/>
              </a:lnSpc>
              <a:spcBef>
                <a:spcPts val="500"/>
              </a:spcBef>
              <a:buClr>
                <a:srgbClr val="00689B"/>
              </a:buClr>
              <a:buFont typeface="Arial" pitchFamily="34" charset="0"/>
              <a:buChar char="•"/>
              <a:defRPr sz="2400">
                <a:solidFill>
                  <a:schemeClr val="tx1"/>
                </a:solidFill>
                <a:latin typeface="Calibri" pitchFamily="34" charset="0"/>
              </a:defRPr>
            </a:lvl2pPr>
            <a:lvl3pPr marL="1143000" indent="-228600">
              <a:lnSpc>
                <a:spcPct val="90000"/>
              </a:lnSpc>
              <a:spcBef>
                <a:spcPts val="500"/>
              </a:spcBef>
              <a:buClr>
                <a:srgbClr val="00A88D"/>
              </a:buClr>
              <a:buFont typeface="Arial" pitchFamily="34" charset="0"/>
              <a:buChar char="•"/>
              <a:defRPr sz="2000">
                <a:solidFill>
                  <a:schemeClr val="tx1"/>
                </a:solidFill>
                <a:latin typeface="Calibri" pitchFamily="34" charset="0"/>
              </a:defRPr>
            </a:lvl3pPr>
            <a:lvl4pPr marL="1600200" indent="-228600">
              <a:lnSpc>
                <a:spcPct val="90000"/>
              </a:lnSpc>
              <a:spcBef>
                <a:spcPts val="500"/>
              </a:spcBef>
              <a:buClr>
                <a:srgbClr val="9CB63C"/>
              </a:buClr>
              <a:buFont typeface="Arial" pitchFamily="34" charset="0"/>
              <a:defRPr sz="2000">
                <a:solidFill>
                  <a:schemeClr val="tx1"/>
                </a:solidFill>
                <a:latin typeface="Calibri" pitchFamily="34" charset="0"/>
              </a:defRPr>
            </a:lvl4pPr>
            <a:lvl5pPr marL="2057400" indent="-228600">
              <a:lnSpc>
                <a:spcPct val="90000"/>
              </a:lnSpc>
              <a:spcBef>
                <a:spcPts val="500"/>
              </a:spcBef>
              <a:buClr>
                <a:srgbClr val="CD9D2C"/>
              </a:buClr>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Clr>
                <a:srgbClr val="CD9D2C"/>
              </a:buClr>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Clr>
                <a:srgbClr val="CD9D2C"/>
              </a:buClr>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Clr>
                <a:srgbClr val="CD9D2C"/>
              </a:buClr>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Clr>
                <a:srgbClr val="CD9D2C"/>
              </a:buClr>
              <a:buFont typeface="Arial" pitchFamily="34" charset="0"/>
              <a:buChar char="•"/>
              <a:defRPr sz="2000">
                <a:solidFill>
                  <a:schemeClr val="tx1"/>
                </a:solidFill>
                <a:latin typeface="Calibri" pitchFamily="34" charset="0"/>
              </a:defRPr>
            </a:lvl9pPr>
          </a:lstStyle>
          <a:p>
            <a:pPr>
              <a:lnSpc>
                <a:spcPct val="100000"/>
              </a:lnSpc>
              <a:spcBef>
                <a:spcPct val="0"/>
              </a:spcBef>
              <a:buClrTx/>
              <a:buFontTx/>
              <a:buNone/>
            </a:pPr>
            <a:r>
              <a:rPr lang="en-US" altLang="en-US" sz="1800"/>
              <a:t>Comparing GPAs, FCS transfer students perform as well as SUS native students: </a:t>
            </a:r>
            <a:br>
              <a:rPr lang="en-US" altLang="en-US" sz="1800"/>
            </a:br>
            <a:r>
              <a:rPr lang="en-US" altLang="en-US" sz="1800"/>
              <a:t>FCS AS – 3.17, FCS AA – 2.94, Native SUS – 3.12. </a:t>
            </a:r>
          </a:p>
        </p:txBody>
      </p:sp>
      <p:sp>
        <p:nvSpPr>
          <p:cNvPr id="2" name="TextBox 1"/>
          <p:cNvSpPr txBox="1"/>
          <p:nvPr/>
        </p:nvSpPr>
        <p:spPr>
          <a:xfrm>
            <a:off x="8671560" y="6370320"/>
            <a:ext cx="472440" cy="369332"/>
          </a:xfrm>
          <a:prstGeom prst="rect">
            <a:avLst/>
          </a:prstGeom>
          <a:noFill/>
        </p:spPr>
        <p:txBody>
          <a:bodyPr wrap="square" rtlCol="0">
            <a:spAutoFit/>
          </a:bodyPr>
          <a:lstStyle/>
          <a:p>
            <a:r>
              <a:rPr lang="en-US" dirty="0" smtClean="0"/>
              <a:t>15</a:t>
            </a:r>
            <a:endParaRPr lang="en-US" dirty="0"/>
          </a:p>
        </p:txBody>
      </p:sp>
    </p:spTree>
    <p:extLst>
      <p:ext uri="{BB962C8B-B14F-4D97-AF65-F5344CB8AC3E}">
        <p14:creationId xmlns:p14="http://schemas.microsoft.com/office/powerpoint/2010/main" val="39451333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Content Placeholder 2"/>
          <p:cNvSpPr>
            <a:spLocks noGrp="1"/>
          </p:cNvSpPr>
          <p:nvPr>
            <p:ph idx="1"/>
          </p:nvPr>
        </p:nvSpPr>
        <p:spPr>
          <a:xfrm>
            <a:off x="606425" y="1738313"/>
            <a:ext cx="4016375" cy="3611562"/>
          </a:xfrm>
        </p:spPr>
        <p:txBody>
          <a:bodyPr/>
          <a:lstStyle/>
          <a:p>
            <a:r>
              <a:rPr lang="en-US" altLang="en-US" sz="2000" dirty="0" smtClean="0"/>
              <a:t>Joint use partnerships</a:t>
            </a:r>
          </a:p>
          <a:p>
            <a:r>
              <a:rPr lang="en-US" altLang="en-US" sz="2000" dirty="0" smtClean="0"/>
              <a:t>APPRISE</a:t>
            </a:r>
          </a:p>
          <a:p>
            <a:r>
              <a:rPr lang="en-US" altLang="en-US" sz="2000" dirty="0" smtClean="0"/>
              <a:t>Maintaining 2+2 and college mission of open access </a:t>
            </a:r>
          </a:p>
          <a:p>
            <a:r>
              <a:rPr lang="en-US" altLang="en-US" sz="2000" dirty="0" smtClean="0"/>
              <a:t>Serving different populations</a:t>
            </a:r>
          </a:p>
          <a:p>
            <a:r>
              <a:rPr lang="en-US" altLang="en-US" sz="2000" dirty="0" smtClean="0"/>
              <a:t>Offering different degrees</a:t>
            </a:r>
          </a:p>
          <a:p>
            <a:r>
              <a:rPr lang="en-US" altLang="en-US" sz="2000" dirty="0" smtClean="0"/>
              <a:t>Developing targeted articulation agreements</a:t>
            </a:r>
          </a:p>
        </p:txBody>
      </p:sp>
      <p:sp>
        <p:nvSpPr>
          <p:cNvPr id="4" name="Rectangle 3"/>
          <p:cNvSpPr/>
          <p:nvPr/>
        </p:nvSpPr>
        <p:spPr bwMode="auto">
          <a:xfrm>
            <a:off x="0" y="869950"/>
            <a:ext cx="9144000" cy="485775"/>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eaLnBrk="1" hangingPunct="1">
              <a:defRPr/>
            </a:pPr>
            <a:r>
              <a:rPr lang="en-US" sz="3200" dirty="0">
                <a:solidFill>
                  <a:prstClr val="white"/>
                </a:solidFill>
              </a:rPr>
              <a:t>SUCCESSFUL </a:t>
            </a:r>
            <a:r>
              <a:rPr lang="en-US" sz="3200" dirty="0" smtClean="0">
                <a:solidFill>
                  <a:prstClr val="white"/>
                </a:solidFill>
              </a:rPr>
              <a:t>RELATIONSHIPS WITH UNIVERSITIES</a:t>
            </a:r>
            <a:endParaRPr lang="en-US" sz="3200" dirty="0">
              <a:solidFill>
                <a:prstClr val="white"/>
              </a:solidFill>
            </a:endParaRPr>
          </a:p>
        </p:txBody>
      </p:sp>
      <p:sp>
        <p:nvSpPr>
          <p:cNvPr id="7" name="Flowchart: Manual Input 6"/>
          <p:cNvSpPr/>
          <p:nvPr/>
        </p:nvSpPr>
        <p:spPr>
          <a:xfrm>
            <a:off x="552450" y="5127625"/>
            <a:ext cx="8039100" cy="935038"/>
          </a:xfrm>
          <a:prstGeom prst="flowChartManualInp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All FCS baccalaureate degree programs are modeled from  the 2+2 program. Students earn their Associates degree before moving into a baccalaureate program.</a:t>
            </a:r>
          </a:p>
        </p:txBody>
      </p:sp>
      <p:sp>
        <p:nvSpPr>
          <p:cNvPr id="2" name="TextBox 1"/>
          <p:cNvSpPr txBox="1"/>
          <p:nvPr/>
        </p:nvSpPr>
        <p:spPr>
          <a:xfrm>
            <a:off x="8432800" y="6451600"/>
            <a:ext cx="477520" cy="369332"/>
          </a:xfrm>
          <a:prstGeom prst="rect">
            <a:avLst/>
          </a:prstGeom>
          <a:noFill/>
        </p:spPr>
        <p:txBody>
          <a:bodyPr wrap="square" rtlCol="0">
            <a:spAutoFit/>
          </a:bodyPr>
          <a:lstStyle/>
          <a:p>
            <a:r>
              <a:rPr lang="en-US" dirty="0" smtClean="0"/>
              <a:t>16</a:t>
            </a:r>
            <a:endParaRPr lang="en-US" dirty="0"/>
          </a:p>
        </p:txBody>
      </p:sp>
      <p:graphicFrame>
        <p:nvGraphicFramePr>
          <p:cNvPr id="10" name="Diagram 9"/>
          <p:cNvGraphicFramePr/>
          <p:nvPr>
            <p:extLst>
              <p:ext uri="{D42A27DB-BD31-4B8C-83A1-F6EECF244321}">
                <p14:modId xmlns:p14="http://schemas.microsoft.com/office/powerpoint/2010/main" val="182320972"/>
              </p:ext>
            </p:extLst>
          </p:nvPr>
        </p:nvGraphicFramePr>
        <p:xfrm>
          <a:off x="3997920" y="1842448"/>
          <a:ext cx="5009603" cy="3083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39515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altLang="en-US" dirty="0" smtClean="0"/>
              <a:t>Advisement: Guided Pathways  </a:t>
            </a:r>
            <a:endParaRPr altLang="en-US" dirty="0" smtClean="0"/>
          </a:p>
        </p:txBody>
      </p:sp>
      <p:sp>
        <p:nvSpPr>
          <p:cNvPr id="2" name="TextBox 1"/>
          <p:cNvSpPr txBox="1"/>
          <p:nvPr/>
        </p:nvSpPr>
        <p:spPr>
          <a:xfrm>
            <a:off x="1275080" y="4140200"/>
            <a:ext cx="7165616" cy="738664"/>
          </a:xfrm>
          <a:prstGeom prst="rect">
            <a:avLst/>
          </a:prstGeom>
          <a:noFill/>
        </p:spPr>
        <p:txBody>
          <a:bodyPr wrap="none" rtlCol="0">
            <a:spAutoFit/>
          </a:bodyPr>
          <a:lstStyle/>
          <a:p>
            <a:r>
              <a:rPr lang="en-US" sz="2400" dirty="0"/>
              <a:t>Madeline Pumariega, </a:t>
            </a:r>
            <a:r>
              <a:rPr lang="en-US" sz="2400" dirty="0" smtClean="0"/>
              <a:t>Chancellor, </a:t>
            </a:r>
            <a:r>
              <a:rPr lang="en-US" sz="2400" dirty="0"/>
              <a:t>Florida College System</a:t>
            </a:r>
          </a:p>
          <a:p>
            <a:endParaRPr lang="en-US" dirty="0"/>
          </a:p>
        </p:txBody>
      </p:sp>
    </p:spTree>
    <p:extLst>
      <p:ext uri="{BB962C8B-B14F-4D97-AF65-F5344CB8AC3E}">
        <p14:creationId xmlns:p14="http://schemas.microsoft.com/office/powerpoint/2010/main" val="30363177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90519" y="1009835"/>
            <a:ext cx="6146800" cy="0"/>
          </a:xfrm>
          <a:prstGeom prst="line">
            <a:avLst/>
          </a:prstGeom>
          <a:ln>
            <a:solidFill>
              <a:srgbClr val="92D050"/>
            </a:solidFill>
          </a:ln>
        </p:spPr>
        <p:style>
          <a:lnRef idx="3">
            <a:schemeClr val="accent6"/>
          </a:lnRef>
          <a:fillRef idx="0">
            <a:schemeClr val="accent6"/>
          </a:fillRef>
          <a:effectRef idx="2">
            <a:schemeClr val="accent6"/>
          </a:effectRef>
          <a:fontRef idx="minor">
            <a:schemeClr val="tx1"/>
          </a:fontRef>
        </p:style>
      </p:cxnSp>
      <p:sp>
        <p:nvSpPr>
          <p:cNvPr id="8" name="Rectangle 7"/>
          <p:cNvSpPr/>
          <p:nvPr/>
        </p:nvSpPr>
        <p:spPr bwMode="auto">
          <a:xfrm>
            <a:off x="0" y="789886"/>
            <a:ext cx="9144000" cy="804452"/>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eaLnBrk="1" hangingPunct="1">
              <a:defRPr/>
            </a:pPr>
            <a:r>
              <a:rPr lang="en-US" sz="3600" dirty="0" smtClean="0"/>
              <a:t>HELPING STUDENTS STAY ON THE PATH</a:t>
            </a:r>
            <a:endParaRPr lang="en-US" sz="3600" dirty="0"/>
          </a:p>
        </p:txBody>
      </p:sp>
      <p:sp>
        <p:nvSpPr>
          <p:cNvPr id="14" name="TextBox 13"/>
          <p:cNvSpPr txBox="1"/>
          <p:nvPr/>
        </p:nvSpPr>
        <p:spPr>
          <a:xfrm>
            <a:off x="567170" y="1594339"/>
            <a:ext cx="7993498" cy="5078313"/>
          </a:xfrm>
          <a:prstGeom prst="rect">
            <a:avLst/>
          </a:prstGeom>
          <a:noFill/>
        </p:spPr>
        <p:txBody>
          <a:bodyPr wrap="square" rtlCol="0">
            <a:spAutoFit/>
          </a:bodyPr>
          <a:lstStyle/>
          <a:p>
            <a:pPr marL="285750" indent="-285750">
              <a:buClr>
                <a:srgbClr val="00B0F0"/>
              </a:buClr>
              <a:buFont typeface="Wingdings" panose="05000000000000000000" pitchFamily="2" charset="2"/>
              <a:buChar char="Ø"/>
            </a:pPr>
            <a:r>
              <a:rPr lang="en-US" sz="2000" b="1" dirty="0" smtClean="0">
                <a:solidFill>
                  <a:srgbClr val="002060"/>
                </a:solidFill>
              </a:rPr>
              <a:t>Entire Institutional Redesign: A Student-Centered Approach </a:t>
            </a:r>
          </a:p>
          <a:p>
            <a:pPr marL="1657350" lvl="3" indent="-285750">
              <a:buClr>
                <a:srgbClr val="00B0F0"/>
              </a:buClr>
              <a:buFont typeface="Wingdings" panose="05000000000000000000" pitchFamily="2" charset="2"/>
              <a:buChar char="ü"/>
            </a:pPr>
            <a:r>
              <a:rPr lang="en-US" dirty="0" smtClean="0">
                <a:solidFill>
                  <a:srgbClr val="002060"/>
                </a:solidFill>
              </a:rPr>
              <a:t>Increased Collaboration </a:t>
            </a:r>
          </a:p>
          <a:p>
            <a:pPr marL="1657350" lvl="3" indent="-285750">
              <a:buClr>
                <a:srgbClr val="00B0F0"/>
              </a:buClr>
              <a:buFont typeface="Wingdings" panose="05000000000000000000" pitchFamily="2" charset="2"/>
              <a:buChar char="ü"/>
            </a:pPr>
            <a:r>
              <a:rPr lang="en-US" dirty="0" smtClean="0">
                <a:solidFill>
                  <a:srgbClr val="002060"/>
                </a:solidFill>
              </a:rPr>
              <a:t>Increased Engagement</a:t>
            </a:r>
          </a:p>
          <a:p>
            <a:pPr marL="1657350" lvl="3" indent="-285750">
              <a:buClr>
                <a:srgbClr val="00B0F0"/>
              </a:buClr>
              <a:buFont typeface="Wingdings" panose="05000000000000000000" pitchFamily="2" charset="2"/>
              <a:buChar char="ü"/>
            </a:pPr>
            <a:r>
              <a:rPr lang="en-US" dirty="0" smtClean="0">
                <a:solidFill>
                  <a:srgbClr val="002060"/>
                </a:solidFill>
              </a:rPr>
              <a:t>Alignment of policies, practices, and business processes</a:t>
            </a:r>
          </a:p>
          <a:p>
            <a:pPr marL="1657350" lvl="3" indent="-285750">
              <a:buClr>
                <a:srgbClr val="00B0F0"/>
              </a:buClr>
              <a:buFont typeface="Wingdings" panose="05000000000000000000" pitchFamily="2" charset="2"/>
              <a:buChar char="ü"/>
            </a:pPr>
            <a:endParaRPr lang="en-US" sz="2000" dirty="0" smtClean="0">
              <a:solidFill>
                <a:srgbClr val="002060"/>
              </a:solidFill>
            </a:endParaRPr>
          </a:p>
          <a:p>
            <a:pPr marL="342900" indent="-342900">
              <a:buClr>
                <a:srgbClr val="00B0F0"/>
              </a:buClr>
              <a:buFont typeface="Wingdings" panose="05000000000000000000" pitchFamily="2" charset="2"/>
              <a:buChar char="Ø"/>
            </a:pPr>
            <a:r>
              <a:rPr lang="en-US" sz="2000" b="1" dirty="0" smtClean="0">
                <a:solidFill>
                  <a:srgbClr val="002060"/>
                </a:solidFill>
              </a:rPr>
              <a:t>Intrusive Advisement Implementation</a:t>
            </a:r>
          </a:p>
          <a:p>
            <a:pPr marL="1714500" lvl="3" indent="-342900">
              <a:buClr>
                <a:srgbClr val="00B0F0"/>
              </a:buClr>
              <a:buFont typeface="Wingdings" panose="05000000000000000000" pitchFamily="2" charset="2"/>
              <a:buChar char="ü"/>
            </a:pPr>
            <a:r>
              <a:rPr lang="en-US" dirty="0" smtClean="0">
                <a:solidFill>
                  <a:srgbClr val="002060"/>
                </a:solidFill>
              </a:rPr>
              <a:t>Mandatory Advisement</a:t>
            </a:r>
          </a:p>
          <a:p>
            <a:pPr marL="1714500" lvl="3" indent="-342900">
              <a:buClr>
                <a:srgbClr val="00B0F0"/>
              </a:buClr>
              <a:buFont typeface="Wingdings" panose="05000000000000000000" pitchFamily="2" charset="2"/>
              <a:buChar char="ü"/>
            </a:pPr>
            <a:r>
              <a:rPr lang="en-US" dirty="0" smtClean="0">
                <a:solidFill>
                  <a:srgbClr val="002060"/>
                </a:solidFill>
              </a:rPr>
              <a:t>Meta-Majors</a:t>
            </a:r>
          </a:p>
          <a:p>
            <a:pPr marL="1714500" lvl="3" indent="-342900">
              <a:buClr>
                <a:srgbClr val="00B0F0"/>
              </a:buClr>
              <a:buFont typeface="Wingdings" panose="05000000000000000000" pitchFamily="2" charset="2"/>
              <a:buChar char="ü"/>
            </a:pPr>
            <a:r>
              <a:rPr lang="en-US" dirty="0" smtClean="0">
                <a:solidFill>
                  <a:srgbClr val="002060"/>
                </a:solidFill>
              </a:rPr>
              <a:t>Guided Pathways Programs</a:t>
            </a:r>
          </a:p>
          <a:p>
            <a:pPr marL="1714500" lvl="3" indent="-342900">
              <a:buClr>
                <a:srgbClr val="00B0F0"/>
              </a:buClr>
              <a:buFont typeface="Wingdings" panose="05000000000000000000" pitchFamily="2" charset="2"/>
              <a:buChar char="ü"/>
            </a:pPr>
            <a:endParaRPr lang="en-US" sz="2000" b="1" dirty="0" smtClean="0">
              <a:solidFill>
                <a:srgbClr val="002060"/>
              </a:solidFill>
            </a:endParaRPr>
          </a:p>
          <a:p>
            <a:pPr marL="285750" indent="-285750">
              <a:buClr>
                <a:srgbClr val="00B0F0"/>
              </a:buClr>
              <a:buFont typeface="Wingdings" panose="05000000000000000000" pitchFamily="2" charset="2"/>
              <a:buChar char="Ø"/>
            </a:pPr>
            <a:r>
              <a:rPr lang="en-US" sz="2000" b="1" dirty="0" smtClean="0">
                <a:solidFill>
                  <a:srgbClr val="002060"/>
                </a:solidFill>
              </a:rPr>
              <a:t>At-Risk Monitoring and Support</a:t>
            </a:r>
          </a:p>
          <a:p>
            <a:pPr marL="1714500" lvl="3" indent="-342900">
              <a:buClr>
                <a:srgbClr val="00B0F0"/>
              </a:buClr>
              <a:buFont typeface="Wingdings" panose="05000000000000000000" pitchFamily="2" charset="2"/>
              <a:buChar char="ü"/>
            </a:pPr>
            <a:r>
              <a:rPr lang="en-US" dirty="0" smtClean="0">
                <a:solidFill>
                  <a:srgbClr val="002060"/>
                </a:solidFill>
              </a:rPr>
              <a:t>Academic Success Centers</a:t>
            </a:r>
          </a:p>
          <a:p>
            <a:pPr marL="1714500" lvl="3" indent="-342900">
              <a:buClr>
                <a:srgbClr val="00B0F0"/>
              </a:buClr>
              <a:buFont typeface="Wingdings" panose="05000000000000000000" pitchFamily="2" charset="2"/>
              <a:buChar char="ü"/>
            </a:pPr>
            <a:r>
              <a:rPr lang="en-US" dirty="0" smtClean="0">
                <a:solidFill>
                  <a:srgbClr val="002060"/>
                </a:solidFill>
              </a:rPr>
              <a:t>Courses </a:t>
            </a:r>
            <a:r>
              <a:rPr lang="en-US" dirty="0">
                <a:solidFill>
                  <a:srgbClr val="002060"/>
                </a:solidFill>
              </a:rPr>
              <a:t>Flagged</a:t>
            </a:r>
            <a:endParaRPr lang="en-US" dirty="0" smtClean="0">
              <a:solidFill>
                <a:srgbClr val="002060"/>
              </a:solidFill>
            </a:endParaRPr>
          </a:p>
          <a:p>
            <a:pPr lvl="3">
              <a:buClr>
                <a:srgbClr val="00B0F0"/>
              </a:buClr>
            </a:pPr>
            <a:endParaRPr lang="en-US" sz="2000" b="1" dirty="0" smtClean="0">
              <a:solidFill>
                <a:srgbClr val="002060"/>
              </a:solidFill>
            </a:endParaRPr>
          </a:p>
          <a:p>
            <a:pPr marL="342900" indent="-342900">
              <a:buClr>
                <a:srgbClr val="00B0F0"/>
              </a:buClr>
              <a:buFont typeface="Wingdings" panose="05000000000000000000" pitchFamily="2" charset="2"/>
              <a:buChar char="Ø"/>
            </a:pPr>
            <a:r>
              <a:rPr lang="en-US" sz="2000" b="1" dirty="0">
                <a:solidFill>
                  <a:srgbClr val="002060"/>
                </a:solidFill>
              </a:rPr>
              <a:t>Course Scheduling with students in mind!</a:t>
            </a:r>
          </a:p>
          <a:p>
            <a:pPr marL="1714500" lvl="3" indent="-342900">
              <a:buClr>
                <a:srgbClr val="00B0F0"/>
              </a:buClr>
              <a:buFont typeface="Wingdings" panose="05000000000000000000" pitchFamily="2" charset="2"/>
              <a:buChar char="ü"/>
            </a:pPr>
            <a:r>
              <a:rPr lang="en-US" dirty="0" smtClean="0">
                <a:solidFill>
                  <a:srgbClr val="002060"/>
                </a:solidFill>
              </a:rPr>
              <a:t>Align course scheduling with academic plan</a:t>
            </a:r>
            <a:endParaRPr lang="en-US" dirty="0">
              <a:solidFill>
                <a:srgbClr val="002060"/>
              </a:solidFill>
            </a:endParaRPr>
          </a:p>
          <a:p>
            <a:pPr marL="285750" indent="-285750">
              <a:buClr>
                <a:srgbClr val="FFFF00"/>
              </a:buClr>
              <a:buFont typeface="Wingdings" panose="05000000000000000000" pitchFamily="2" charset="2"/>
              <a:buChar char="Ø"/>
            </a:pPr>
            <a:endParaRPr lang="en-US" dirty="0" smtClean="0">
              <a:solidFill>
                <a:srgbClr val="002060"/>
              </a:solidFill>
            </a:endParaRPr>
          </a:p>
        </p:txBody>
      </p:sp>
      <p:pic>
        <p:nvPicPr>
          <p:cNvPr id="6" name="Content Placeholder 10"/>
          <p:cNvPicPr>
            <a:picLocks noChangeAspect="1"/>
          </p:cNvPicPr>
          <p:nvPr/>
        </p:nvPicPr>
        <p:blipFill>
          <a:blip r:embed="rId2">
            <a:clrChange>
              <a:clrFrom>
                <a:srgbClr val="EEF3FA"/>
              </a:clrFrom>
              <a:clrTo>
                <a:srgbClr val="EEF3FA">
                  <a:alpha val="0"/>
                </a:srgbClr>
              </a:clrTo>
            </a:clrChange>
          </a:blip>
          <a:stretch>
            <a:fillRect/>
          </a:stretch>
        </p:blipFill>
        <p:spPr bwMode="auto">
          <a:xfrm>
            <a:off x="5964073" y="2860835"/>
            <a:ext cx="3179927" cy="2534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338782" y="5704764"/>
            <a:ext cx="2579427" cy="369332"/>
          </a:xfrm>
          <a:prstGeom prst="rect">
            <a:avLst/>
          </a:prstGeom>
          <a:noFill/>
        </p:spPr>
        <p:txBody>
          <a:bodyPr wrap="square" rtlCol="0">
            <a:spAutoFit/>
          </a:bodyPr>
          <a:lstStyle/>
          <a:p>
            <a:endParaRPr lang="en-US" dirty="0"/>
          </a:p>
        </p:txBody>
      </p:sp>
      <p:sp>
        <p:nvSpPr>
          <p:cNvPr id="7" name="TextBox 6"/>
          <p:cNvSpPr txBox="1"/>
          <p:nvPr/>
        </p:nvSpPr>
        <p:spPr>
          <a:xfrm>
            <a:off x="6245247" y="5181544"/>
            <a:ext cx="3035231" cy="523220"/>
          </a:xfrm>
          <a:prstGeom prst="rect">
            <a:avLst/>
          </a:prstGeom>
          <a:noFill/>
        </p:spPr>
        <p:txBody>
          <a:bodyPr wrap="square" rtlCol="0">
            <a:spAutoFit/>
          </a:bodyPr>
          <a:lstStyle/>
          <a:p>
            <a:r>
              <a:rPr lang="en-US" sz="1400" i="1" dirty="0">
                <a:solidFill>
                  <a:srgbClr val="262A63"/>
                </a:solidFill>
              </a:rPr>
              <a:t>Once in a meta-major, help students narrow their study to a major</a:t>
            </a:r>
          </a:p>
        </p:txBody>
      </p:sp>
      <p:sp>
        <p:nvSpPr>
          <p:cNvPr id="2" name="Slide Number Placeholder 1"/>
          <p:cNvSpPr>
            <a:spLocks noGrp="1"/>
          </p:cNvSpPr>
          <p:nvPr>
            <p:ph type="sldNum" sz="quarter" idx="12"/>
          </p:nvPr>
        </p:nvSpPr>
        <p:spPr>
          <a:xfrm>
            <a:off x="8338782" y="6384021"/>
            <a:ext cx="561378" cy="288631"/>
          </a:xfrm>
        </p:spPr>
        <p:txBody>
          <a:bodyPr/>
          <a:lstStyle/>
          <a:p>
            <a:fld id="{EDC4A331-49B8-6145-91BB-626DD71A0682}" type="slidenum">
              <a:rPr lang="en-US" smtClean="0"/>
              <a:t>18</a:t>
            </a:fld>
            <a:endParaRPr lang="en-US" dirty="0"/>
          </a:p>
        </p:txBody>
      </p:sp>
    </p:spTree>
    <p:extLst>
      <p:ext uri="{BB962C8B-B14F-4D97-AF65-F5344CB8AC3E}">
        <p14:creationId xmlns:p14="http://schemas.microsoft.com/office/powerpoint/2010/main" val="18419170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8696936" y="5710603"/>
            <a:ext cx="427392" cy="215444"/>
          </a:xfrm>
          <a:prstGeom prst="rect">
            <a:avLst/>
          </a:prstGeom>
          <a:noFill/>
        </p:spPr>
        <p:txBody>
          <a:bodyPr wrap="square" rtlCol="0">
            <a:spAutoFit/>
          </a:bodyPr>
          <a:lstStyle/>
          <a:p>
            <a:pPr algn="just"/>
            <a:r>
              <a:rPr lang="en-US" sz="800" dirty="0">
                <a:solidFill>
                  <a:schemeClr val="bg1"/>
                </a:solidFill>
              </a:rPr>
              <a:t>JTC</a:t>
            </a:r>
          </a:p>
        </p:txBody>
      </p:sp>
      <p:pic>
        <p:nvPicPr>
          <p:cNvPr id="18" name="Picture 17"/>
          <p:cNvPicPr>
            <a:picLocks noChangeAspect="1"/>
          </p:cNvPicPr>
          <p:nvPr/>
        </p:nvPicPr>
        <p:blipFill>
          <a:blip r:embed="rId3"/>
          <a:stretch>
            <a:fillRect/>
          </a:stretch>
        </p:blipFill>
        <p:spPr>
          <a:xfrm>
            <a:off x="83820" y="2111861"/>
            <a:ext cx="8945880" cy="3814186"/>
          </a:xfrm>
          <a:prstGeom prst="rect">
            <a:avLst/>
          </a:prstGeom>
        </p:spPr>
      </p:pic>
      <p:sp>
        <p:nvSpPr>
          <p:cNvPr id="20" name="Title 1"/>
          <p:cNvSpPr txBox="1">
            <a:spLocks/>
          </p:cNvSpPr>
          <p:nvPr/>
        </p:nvSpPr>
        <p:spPr>
          <a:xfrm>
            <a:off x="1143000" y="1237948"/>
            <a:ext cx="7886700" cy="6627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9467D"/>
                </a:solidFill>
                <a:latin typeface="+mj-lt"/>
                <a:ea typeface="+mj-ea"/>
                <a:cs typeface="+mj-cs"/>
              </a:defRPr>
            </a:lvl1pPr>
          </a:lstStyle>
          <a:p>
            <a:r>
              <a:rPr lang="en-US" sz="4000" b="1" dirty="0" smtClean="0">
                <a:effectLst>
                  <a:outerShdw blurRad="38100" dist="38100" dir="2700000" algn="tl">
                    <a:srgbClr val="000000">
                      <a:alpha val="43137"/>
                    </a:srgbClr>
                  </a:outerShdw>
                </a:effectLst>
              </a:rPr>
              <a:t>Smart-Start Finish-Strong Model</a:t>
            </a:r>
            <a:endParaRPr lang="en-US" sz="4000" b="1" dirty="0">
              <a:effectLst>
                <a:outerShdw blurRad="38100" dist="38100" dir="2700000" algn="tl">
                  <a:srgbClr val="000000">
                    <a:alpha val="43137"/>
                  </a:srgbClr>
                </a:outerShdw>
              </a:effectLst>
            </a:endParaRPr>
          </a:p>
        </p:txBody>
      </p:sp>
      <p:sp>
        <p:nvSpPr>
          <p:cNvPr id="6" name="Rectangle 5"/>
          <p:cNvSpPr/>
          <p:nvPr/>
        </p:nvSpPr>
        <p:spPr bwMode="auto">
          <a:xfrm>
            <a:off x="0" y="1182781"/>
            <a:ext cx="9144000" cy="773113"/>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dirty="0" smtClean="0">
                <a:solidFill>
                  <a:schemeClr val="bg1"/>
                </a:solidFill>
              </a:rPr>
              <a:t>SMART-START FINISH MODEL</a:t>
            </a:r>
            <a:endParaRPr lang="en-US" sz="2800" dirty="0">
              <a:solidFill>
                <a:schemeClr val="bg1"/>
              </a:solidFill>
            </a:endParaRPr>
          </a:p>
        </p:txBody>
      </p:sp>
      <p:sp>
        <p:nvSpPr>
          <p:cNvPr id="3" name="TextBox 2"/>
          <p:cNvSpPr txBox="1"/>
          <p:nvPr/>
        </p:nvSpPr>
        <p:spPr>
          <a:xfrm>
            <a:off x="7001301" y="6374067"/>
            <a:ext cx="1909331" cy="246221"/>
          </a:xfrm>
          <a:prstGeom prst="rect">
            <a:avLst/>
          </a:prstGeom>
          <a:noFill/>
        </p:spPr>
        <p:txBody>
          <a:bodyPr wrap="square" rtlCol="0">
            <a:spAutoFit/>
          </a:bodyPr>
          <a:lstStyle/>
          <a:p>
            <a:r>
              <a:rPr lang="en-US" sz="1000" dirty="0" smtClean="0"/>
              <a:t>St. Petersburg College 2017</a:t>
            </a:r>
            <a:endParaRPr lang="en-US" sz="1000" dirty="0"/>
          </a:p>
        </p:txBody>
      </p:sp>
      <p:sp>
        <p:nvSpPr>
          <p:cNvPr id="4" name="Oval 3"/>
          <p:cNvSpPr/>
          <p:nvPr/>
        </p:nvSpPr>
        <p:spPr>
          <a:xfrm>
            <a:off x="7588155" y="3316406"/>
            <a:ext cx="736979" cy="7025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69363" y="3467625"/>
            <a:ext cx="736979" cy="430887"/>
          </a:xfrm>
          <a:prstGeom prst="rect">
            <a:avLst/>
          </a:prstGeom>
          <a:noFill/>
        </p:spPr>
        <p:txBody>
          <a:bodyPr wrap="square" rtlCol="0">
            <a:spAutoFit/>
          </a:bodyPr>
          <a:lstStyle/>
          <a:p>
            <a:r>
              <a:rPr lang="en-US" sz="1100" dirty="0" smtClean="0"/>
              <a:t>Transfer Ready</a:t>
            </a:r>
            <a:endParaRPr lang="en-US" sz="1100" dirty="0"/>
          </a:p>
        </p:txBody>
      </p:sp>
      <p:sp>
        <p:nvSpPr>
          <p:cNvPr id="2" name="TextBox 1"/>
          <p:cNvSpPr txBox="1"/>
          <p:nvPr/>
        </p:nvSpPr>
        <p:spPr>
          <a:xfrm>
            <a:off x="8564880" y="6374067"/>
            <a:ext cx="464820" cy="369332"/>
          </a:xfrm>
          <a:prstGeom prst="rect">
            <a:avLst/>
          </a:prstGeom>
          <a:noFill/>
        </p:spPr>
        <p:txBody>
          <a:bodyPr wrap="square" rtlCol="0">
            <a:spAutoFit/>
          </a:bodyPr>
          <a:lstStyle/>
          <a:p>
            <a:r>
              <a:rPr lang="en-US" dirty="0" smtClean="0"/>
              <a:t>19</a:t>
            </a:r>
            <a:endParaRPr lang="en-US" dirty="0"/>
          </a:p>
        </p:txBody>
      </p:sp>
    </p:spTree>
    <p:extLst>
      <p:ext uri="{BB962C8B-B14F-4D97-AF65-F5344CB8AC3E}">
        <p14:creationId xmlns:p14="http://schemas.microsoft.com/office/powerpoint/2010/main" val="1438874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Box 8"/>
          <p:cNvSpPr txBox="1">
            <a:spLocks noChangeArrowheads="1"/>
          </p:cNvSpPr>
          <p:nvPr/>
        </p:nvSpPr>
        <p:spPr bwMode="auto">
          <a:xfrm>
            <a:off x="2876550" y="1054100"/>
            <a:ext cx="31591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itchFamily="34" charset="0"/>
              <a:buChar char="•"/>
              <a:defRPr sz="2800">
                <a:solidFill>
                  <a:schemeClr val="tx1"/>
                </a:solidFill>
                <a:latin typeface="Calibri" pitchFamily="34" charset="0"/>
              </a:defRPr>
            </a:lvl1pPr>
            <a:lvl2pPr marL="742950" indent="-285750">
              <a:lnSpc>
                <a:spcPct val="90000"/>
              </a:lnSpc>
              <a:spcBef>
                <a:spcPts val="500"/>
              </a:spcBef>
              <a:buClr>
                <a:srgbClr val="00689B"/>
              </a:buClr>
              <a:buFont typeface="Arial" pitchFamily="34" charset="0"/>
              <a:buChar char="•"/>
              <a:defRPr sz="2400">
                <a:solidFill>
                  <a:schemeClr val="tx1"/>
                </a:solidFill>
                <a:latin typeface="Calibri" pitchFamily="34" charset="0"/>
              </a:defRPr>
            </a:lvl2pPr>
            <a:lvl3pPr marL="1143000" indent="-228600">
              <a:lnSpc>
                <a:spcPct val="90000"/>
              </a:lnSpc>
              <a:spcBef>
                <a:spcPts val="500"/>
              </a:spcBef>
              <a:buClr>
                <a:srgbClr val="00A88D"/>
              </a:buClr>
              <a:buFont typeface="Arial" pitchFamily="34" charset="0"/>
              <a:buChar char="•"/>
              <a:defRPr sz="2000">
                <a:solidFill>
                  <a:schemeClr val="tx1"/>
                </a:solidFill>
                <a:latin typeface="Calibri" pitchFamily="34" charset="0"/>
              </a:defRPr>
            </a:lvl3pPr>
            <a:lvl4pPr marL="1600200" indent="-228600">
              <a:lnSpc>
                <a:spcPct val="90000"/>
              </a:lnSpc>
              <a:spcBef>
                <a:spcPts val="500"/>
              </a:spcBef>
              <a:buClr>
                <a:srgbClr val="9CB63C"/>
              </a:buClr>
              <a:buFont typeface="Arial" pitchFamily="34" charset="0"/>
              <a:defRPr sz="2000">
                <a:solidFill>
                  <a:schemeClr val="tx1"/>
                </a:solidFill>
                <a:latin typeface="Calibri" pitchFamily="34" charset="0"/>
              </a:defRPr>
            </a:lvl4pPr>
            <a:lvl5pPr marL="2057400" indent="-228600">
              <a:lnSpc>
                <a:spcPct val="90000"/>
              </a:lnSpc>
              <a:spcBef>
                <a:spcPts val="500"/>
              </a:spcBef>
              <a:buClr>
                <a:srgbClr val="CD9D2C"/>
              </a:buClr>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Clr>
                <a:srgbClr val="CD9D2C"/>
              </a:buClr>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Clr>
                <a:srgbClr val="CD9D2C"/>
              </a:buClr>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Clr>
                <a:srgbClr val="CD9D2C"/>
              </a:buClr>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Clr>
                <a:srgbClr val="CD9D2C"/>
              </a:buClr>
              <a:buFont typeface="Arial" pitchFamily="34" charset="0"/>
              <a:buChar char="•"/>
              <a:defRPr sz="2000">
                <a:solidFill>
                  <a:schemeClr val="tx1"/>
                </a:solidFill>
                <a:latin typeface="Calibri" pitchFamily="34" charset="0"/>
              </a:defRPr>
            </a:lvl9pPr>
          </a:lstStyle>
          <a:p>
            <a:pPr eaLnBrk="1" hangingPunct="1">
              <a:lnSpc>
                <a:spcPct val="100000"/>
              </a:lnSpc>
              <a:spcBef>
                <a:spcPct val="0"/>
              </a:spcBef>
              <a:buClrTx/>
              <a:buFontTx/>
              <a:buNone/>
            </a:pPr>
            <a:r>
              <a:rPr lang="en-US" altLang="en-US" sz="2100" b="1">
                <a:solidFill>
                  <a:srgbClr val="FFFFFF"/>
                </a:solidFill>
                <a:latin typeface="Gotham HTF"/>
                <a:ea typeface="Gotham HTF"/>
                <a:cs typeface="Gotham HTF"/>
              </a:rPr>
              <a:t>STUDENT </a:t>
            </a:r>
            <a:r>
              <a:rPr lang="en-US" altLang="en-US" sz="2100">
                <a:solidFill>
                  <a:srgbClr val="FFFFFF"/>
                </a:solidFill>
                <a:latin typeface="Gotham HTF Book"/>
                <a:ea typeface="Gotham HTF Book"/>
                <a:cs typeface="Gotham HTF Book"/>
              </a:rPr>
              <a:t>SNAPSHOT</a:t>
            </a:r>
          </a:p>
        </p:txBody>
      </p:sp>
      <p:sp>
        <p:nvSpPr>
          <p:cNvPr id="14" name="Rectangle 13"/>
          <p:cNvSpPr/>
          <p:nvPr/>
        </p:nvSpPr>
        <p:spPr bwMode="auto">
          <a:xfrm>
            <a:off x="0" y="896938"/>
            <a:ext cx="9144000" cy="485775"/>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eaLnBrk="1" hangingPunct="1">
              <a:defRPr/>
            </a:pPr>
            <a:r>
              <a:rPr lang="en-US" sz="2800" b="1" dirty="0" smtClean="0">
                <a:solidFill>
                  <a:prstClr val="white"/>
                </a:solidFill>
              </a:rPr>
              <a:t>FLORIDA COLLEGE SYSTEM MISSION AND ENROLLMENT</a:t>
            </a:r>
            <a:endParaRPr lang="en-US" sz="2800" dirty="0">
              <a:solidFill>
                <a:prstClr val="white"/>
              </a:solidFill>
            </a:endParaRPr>
          </a:p>
        </p:txBody>
      </p:sp>
      <p:sp>
        <p:nvSpPr>
          <p:cNvPr id="99332" name="Rectangle 2"/>
          <p:cNvSpPr>
            <a:spLocks noChangeArrowheads="1"/>
          </p:cNvSpPr>
          <p:nvPr/>
        </p:nvSpPr>
        <p:spPr bwMode="auto">
          <a:xfrm>
            <a:off x="315913" y="1641475"/>
            <a:ext cx="8547100" cy="4606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itchFamily="34" charset="0"/>
              <a:buChar char="•"/>
              <a:defRPr sz="2800">
                <a:solidFill>
                  <a:schemeClr val="tx1"/>
                </a:solidFill>
                <a:latin typeface="Calibri" pitchFamily="34" charset="0"/>
              </a:defRPr>
            </a:lvl1pPr>
            <a:lvl2pPr marL="742950" indent="-285750">
              <a:lnSpc>
                <a:spcPct val="90000"/>
              </a:lnSpc>
              <a:spcBef>
                <a:spcPts val="500"/>
              </a:spcBef>
              <a:buClr>
                <a:srgbClr val="00689B"/>
              </a:buClr>
              <a:buFont typeface="Arial" pitchFamily="34" charset="0"/>
              <a:buChar char="•"/>
              <a:defRPr sz="2400">
                <a:solidFill>
                  <a:schemeClr val="tx1"/>
                </a:solidFill>
                <a:latin typeface="Calibri" pitchFamily="34" charset="0"/>
              </a:defRPr>
            </a:lvl2pPr>
            <a:lvl3pPr marL="1143000" indent="-228600">
              <a:lnSpc>
                <a:spcPct val="90000"/>
              </a:lnSpc>
              <a:spcBef>
                <a:spcPts val="500"/>
              </a:spcBef>
              <a:buClr>
                <a:srgbClr val="00A88D"/>
              </a:buClr>
              <a:buFont typeface="Arial" pitchFamily="34" charset="0"/>
              <a:buChar char="•"/>
              <a:defRPr sz="2000">
                <a:solidFill>
                  <a:schemeClr val="tx1"/>
                </a:solidFill>
                <a:latin typeface="Calibri" pitchFamily="34" charset="0"/>
              </a:defRPr>
            </a:lvl3pPr>
            <a:lvl4pPr marL="1600200" indent="-228600">
              <a:lnSpc>
                <a:spcPct val="90000"/>
              </a:lnSpc>
              <a:spcBef>
                <a:spcPts val="500"/>
              </a:spcBef>
              <a:buClr>
                <a:srgbClr val="9CB63C"/>
              </a:buClr>
              <a:buFont typeface="Arial" pitchFamily="34" charset="0"/>
              <a:defRPr sz="2000">
                <a:solidFill>
                  <a:schemeClr val="tx1"/>
                </a:solidFill>
                <a:latin typeface="Calibri" pitchFamily="34" charset="0"/>
              </a:defRPr>
            </a:lvl4pPr>
            <a:lvl5pPr marL="2057400" indent="-228600">
              <a:lnSpc>
                <a:spcPct val="90000"/>
              </a:lnSpc>
              <a:spcBef>
                <a:spcPts val="500"/>
              </a:spcBef>
              <a:buClr>
                <a:srgbClr val="CD9D2C"/>
              </a:buClr>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Clr>
                <a:srgbClr val="CD9D2C"/>
              </a:buClr>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Clr>
                <a:srgbClr val="CD9D2C"/>
              </a:buClr>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Clr>
                <a:srgbClr val="CD9D2C"/>
              </a:buClr>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Clr>
                <a:srgbClr val="CD9D2C"/>
              </a:buClr>
              <a:buFont typeface="Arial" pitchFamily="34" charset="0"/>
              <a:buChar char="•"/>
              <a:defRPr sz="2000">
                <a:solidFill>
                  <a:schemeClr val="tx1"/>
                </a:solidFill>
                <a:latin typeface="Calibri" pitchFamily="34" charset="0"/>
              </a:defRPr>
            </a:lvl9pPr>
          </a:lstStyle>
          <a:p>
            <a:pPr>
              <a:lnSpc>
                <a:spcPct val="100000"/>
              </a:lnSpc>
              <a:spcBef>
                <a:spcPct val="0"/>
              </a:spcBef>
              <a:buClrTx/>
              <a:buFontTx/>
              <a:buNone/>
            </a:pPr>
            <a:r>
              <a:rPr lang="en-US" altLang="en-US" sz="2000" dirty="0"/>
              <a:t>The Florida College System continues to fulfill its historic </a:t>
            </a:r>
            <a:r>
              <a:rPr lang="en-US" altLang="en-US" sz="2000" dirty="0" smtClean="0"/>
              <a:t>mission: </a:t>
            </a:r>
          </a:p>
          <a:p>
            <a:pPr>
              <a:lnSpc>
                <a:spcPct val="100000"/>
              </a:lnSpc>
              <a:spcBef>
                <a:spcPct val="0"/>
              </a:spcBef>
              <a:buClrTx/>
              <a:buFontTx/>
              <a:buNone/>
            </a:pPr>
            <a:endParaRPr lang="en-US" altLang="en-US" sz="2000" dirty="0"/>
          </a:p>
          <a:p>
            <a:pPr marL="285750" indent="-285750">
              <a:lnSpc>
                <a:spcPct val="100000"/>
              </a:lnSpc>
              <a:spcBef>
                <a:spcPct val="0"/>
              </a:spcBef>
              <a:spcAft>
                <a:spcPts val="1000"/>
              </a:spcAft>
              <a:buClrTx/>
            </a:pPr>
            <a:r>
              <a:rPr lang="en-US" altLang="en-US" sz="2000" dirty="0" smtClean="0"/>
              <a:t>Providing </a:t>
            </a:r>
            <a:r>
              <a:rPr lang="en-US" altLang="en-US" sz="2000" dirty="0"/>
              <a:t>access to </a:t>
            </a:r>
            <a:r>
              <a:rPr lang="en-US" altLang="en-US" sz="2000" dirty="0" smtClean="0"/>
              <a:t>postsecondary </a:t>
            </a:r>
            <a:r>
              <a:rPr lang="en-US" altLang="en-US" sz="2000" dirty="0"/>
              <a:t>education in the state through a comprehensive variety of programs which address multiple </a:t>
            </a:r>
            <a:r>
              <a:rPr lang="en-US" altLang="en-US" sz="2000" dirty="0" smtClean="0"/>
              <a:t>needs.</a:t>
            </a:r>
          </a:p>
          <a:p>
            <a:pPr marL="285750" indent="-285750">
              <a:lnSpc>
                <a:spcPct val="100000"/>
              </a:lnSpc>
              <a:spcBef>
                <a:spcPct val="0"/>
              </a:spcBef>
              <a:spcAft>
                <a:spcPts val="1000"/>
              </a:spcAft>
              <a:buClrTx/>
            </a:pPr>
            <a:r>
              <a:rPr lang="en-US" altLang="en-US" sz="2000" dirty="0" smtClean="0"/>
              <a:t>Providing </a:t>
            </a:r>
            <a:r>
              <a:rPr lang="en-US" altLang="en-US" sz="2000" dirty="0"/>
              <a:t>a cost-effective and efficient avenue for raising the educational and economic well-being of the </a:t>
            </a:r>
            <a:r>
              <a:rPr lang="en-US" altLang="en-US" sz="2000" dirty="0" smtClean="0"/>
              <a:t>state.</a:t>
            </a:r>
          </a:p>
          <a:p>
            <a:pPr marL="285750" indent="-285750">
              <a:lnSpc>
                <a:spcPct val="100000"/>
              </a:lnSpc>
              <a:spcBef>
                <a:spcPct val="0"/>
              </a:spcBef>
              <a:spcAft>
                <a:spcPts val="1000"/>
              </a:spcAft>
              <a:buClrTx/>
            </a:pPr>
            <a:r>
              <a:rPr lang="en-US" altLang="en-US" sz="2000" dirty="0" smtClean="0"/>
              <a:t>Being the </a:t>
            </a:r>
            <a:r>
              <a:rPr lang="en-US" altLang="en-US" sz="2000" dirty="0"/>
              <a:t>access point for students into postsecondary education and through the 2+2 articulation agreement to the State </a:t>
            </a:r>
            <a:r>
              <a:rPr lang="en-US" altLang="en-US" sz="2000" dirty="0" smtClean="0"/>
              <a:t>Universities.</a:t>
            </a:r>
          </a:p>
          <a:p>
            <a:pPr marL="285750" indent="-285750">
              <a:lnSpc>
                <a:spcPct val="100000"/>
              </a:lnSpc>
              <a:spcBef>
                <a:spcPct val="0"/>
              </a:spcBef>
              <a:spcAft>
                <a:spcPts val="1000"/>
              </a:spcAft>
              <a:buClrTx/>
            </a:pPr>
            <a:r>
              <a:rPr lang="en-US" altLang="en-US" sz="2000" dirty="0" smtClean="0"/>
              <a:t>Expanding </a:t>
            </a:r>
            <a:r>
              <a:rPr lang="en-US" altLang="en-US" sz="2000" dirty="0"/>
              <a:t>postsecondary access and </a:t>
            </a:r>
            <a:r>
              <a:rPr lang="en-US" altLang="en-US" sz="2000" dirty="0" smtClean="0"/>
              <a:t>demonstrated </a:t>
            </a:r>
            <a:r>
              <a:rPr lang="en-US" altLang="en-US" sz="2000" dirty="0"/>
              <a:t>its flexibility and responsiveness to the state and its citizens, by developing workforce oriented baccalaureate degrees per Legislative </a:t>
            </a:r>
            <a:r>
              <a:rPr lang="en-US" altLang="en-US" sz="2000" dirty="0" smtClean="0"/>
              <a:t>authorization.</a:t>
            </a:r>
          </a:p>
          <a:p>
            <a:pPr marL="285750" indent="-285750">
              <a:lnSpc>
                <a:spcPct val="100000"/>
              </a:lnSpc>
              <a:spcBef>
                <a:spcPct val="0"/>
              </a:spcBef>
              <a:spcAft>
                <a:spcPts val="1000"/>
              </a:spcAft>
              <a:buClrTx/>
            </a:pPr>
            <a:r>
              <a:rPr lang="en-US" altLang="en-US" sz="2000" dirty="0" smtClean="0"/>
              <a:t>Supporting </a:t>
            </a:r>
            <a:r>
              <a:rPr lang="en-US" altLang="en-US" sz="2000" dirty="0"/>
              <a:t>linking business and industry needs to the strategic growth of  high quality, affordable, postsecondary educational opportunities.</a:t>
            </a:r>
          </a:p>
        </p:txBody>
      </p:sp>
      <p:sp>
        <p:nvSpPr>
          <p:cNvPr id="2" name="TextBox 1"/>
          <p:cNvSpPr txBox="1"/>
          <p:nvPr/>
        </p:nvSpPr>
        <p:spPr>
          <a:xfrm>
            <a:off x="8564880" y="6416040"/>
            <a:ext cx="298133" cy="369332"/>
          </a:xfrm>
          <a:prstGeom prst="rect">
            <a:avLst/>
          </a:prstGeom>
          <a:noFill/>
        </p:spPr>
        <p:txBody>
          <a:bodyPr wrap="square" rtlCol="0">
            <a:spAutoFit/>
          </a:bodyPr>
          <a:lstStyle/>
          <a:p>
            <a:r>
              <a:rPr lang="en-US" dirty="0" smtClean="0"/>
              <a:t>2</a:t>
            </a:r>
            <a:endParaRPr lang="en-US" dirty="0"/>
          </a:p>
        </p:txBody>
      </p:sp>
    </p:spTree>
    <p:extLst>
      <p:ext uri="{BB962C8B-B14F-4D97-AF65-F5344CB8AC3E}">
        <p14:creationId xmlns:p14="http://schemas.microsoft.com/office/powerpoint/2010/main" val="1625804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3"/>
          <a:srcRect l="60690" t="32959" r="10960" b="9370"/>
          <a:stretch/>
        </p:blipFill>
        <p:spPr bwMode="auto">
          <a:xfrm>
            <a:off x="1875185" y="1778473"/>
            <a:ext cx="5393630" cy="3817915"/>
          </a:xfrm>
          <a:prstGeom prst="rect">
            <a:avLst/>
          </a:prstGeom>
          <a:ln>
            <a:solidFill>
              <a:schemeClr val="bg1"/>
            </a:solidFill>
          </a:ln>
          <a:extLst>
            <a:ext uri="{53640926-AAD7-44D8-BBD7-CCE9431645EC}">
              <a14:shadowObscured xmlns:a14="http://schemas.microsoft.com/office/drawing/2010/main"/>
            </a:ext>
          </a:extLst>
        </p:spPr>
      </p:pic>
      <p:sp>
        <p:nvSpPr>
          <p:cNvPr id="5" name="Rectangle 4"/>
          <p:cNvSpPr/>
          <p:nvPr/>
        </p:nvSpPr>
        <p:spPr>
          <a:xfrm>
            <a:off x="0" y="5596388"/>
            <a:ext cx="8117786" cy="830997"/>
          </a:xfrm>
          <a:prstGeom prst="rect">
            <a:avLst/>
          </a:prstGeom>
        </p:spPr>
        <p:txBody>
          <a:bodyPr wrap="square">
            <a:spAutoFit/>
          </a:bodyPr>
          <a:lstStyle/>
          <a:p>
            <a:pPr lvl="1" algn="ctr"/>
            <a:r>
              <a:rPr lang="en-US" sz="2400" i="1" dirty="0" smtClean="0">
                <a:solidFill>
                  <a:schemeClr val="accent1">
                    <a:lumMod val="50000"/>
                  </a:schemeClr>
                </a:solidFill>
              </a:rPr>
              <a:t>Support students beginning “with </a:t>
            </a:r>
            <a:r>
              <a:rPr lang="en-US" sz="2400" i="1" dirty="0">
                <a:solidFill>
                  <a:schemeClr val="accent1">
                    <a:lumMod val="50000"/>
                  </a:schemeClr>
                </a:solidFill>
              </a:rPr>
              <a:t>the end in mind</a:t>
            </a:r>
            <a:r>
              <a:rPr lang="en-US" sz="2400" i="1" dirty="0" smtClean="0">
                <a:solidFill>
                  <a:schemeClr val="accent1">
                    <a:lumMod val="50000"/>
                  </a:schemeClr>
                </a:solidFill>
              </a:rPr>
              <a:t>” </a:t>
            </a:r>
          </a:p>
          <a:p>
            <a:pPr lvl="1" algn="ctr"/>
            <a:r>
              <a:rPr lang="en-US" sz="2400" i="1" dirty="0" smtClean="0">
                <a:solidFill>
                  <a:schemeClr val="accent1">
                    <a:lumMod val="50000"/>
                  </a:schemeClr>
                </a:solidFill>
              </a:rPr>
              <a:t>from first contact until employment or transfer.</a:t>
            </a:r>
            <a:endParaRPr lang="en-US" sz="2400" i="1" dirty="0">
              <a:solidFill>
                <a:schemeClr val="accent1">
                  <a:lumMod val="50000"/>
                </a:schemeClr>
              </a:solidFill>
            </a:endParaRPr>
          </a:p>
        </p:txBody>
      </p:sp>
      <p:sp>
        <p:nvSpPr>
          <p:cNvPr id="6" name="Rectangle 5"/>
          <p:cNvSpPr/>
          <p:nvPr/>
        </p:nvSpPr>
        <p:spPr bwMode="auto">
          <a:xfrm>
            <a:off x="0" y="1005360"/>
            <a:ext cx="9144000" cy="773113"/>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dirty="0" smtClean="0">
                <a:solidFill>
                  <a:schemeClr val="bg1"/>
                </a:solidFill>
              </a:rPr>
              <a:t>GUIDED PATHWAYS PRACTICE AREAS</a:t>
            </a:r>
            <a:endParaRPr lang="en-US" sz="2800" dirty="0">
              <a:solidFill>
                <a:schemeClr val="bg1"/>
              </a:solidFill>
            </a:endParaRPr>
          </a:p>
        </p:txBody>
      </p:sp>
      <p:sp>
        <p:nvSpPr>
          <p:cNvPr id="3" name="Flowchart: Terminator 2"/>
          <p:cNvSpPr/>
          <p:nvPr/>
        </p:nvSpPr>
        <p:spPr>
          <a:xfrm>
            <a:off x="6827521" y="5410200"/>
            <a:ext cx="207482" cy="186188"/>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656320" y="6427385"/>
            <a:ext cx="487680" cy="369332"/>
          </a:xfrm>
          <a:prstGeom prst="rect">
            <a:avLst/>
          </a:prstGeom>
          <a:noFill/>
        </p:spPr>
        <p:txBody>
          <a:bodyPr wrap="square" rtlCol="0">
            <a:spAutoFit/>
          </a:bodyPr>
          <a:lstStyle/>
          <a:p>
            <a:r>
              <a:rPr lang="en-US" dirty="0" smtClean="0"/>
              <a:t>20</a:t>
            </a:r>
            <a:endParaRPr lang="en-US" dirty="0"/>
          </a:p>
        </p:txBody>
      </p:sp>
    </p:spTree>
    <p:extLst>
      <p:ext uri="{BB962C8B-B14F-4D97-AF65-F5344CB8AC3E}">
        <p14:creationId xmlns:p14="http://schemas.microsoft.com/office/powerpoint/2010/main" val="16721693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0" y="882890"/>
            <a:ext cx="9144000" cy="485775"/>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eaLnBrk="1" hangingPunct="1">
              <a:defRPr/>
            </a:pPr>
            <a:r>
              <a:rPr lang="en-US" sz="2800" dirty="0" smtClean="0"/>
              <a:t>CLARIFY THE PATH</a:t>
            </a:r>
            <a:endParaRPr lang="en-US" sz="2800" dirty="0"/>
          </a:p>
        </p:txBody>
      </p:sp>
      <p:pic>
        <p:nvPicPr>
          <p:cNvPr id="14" name="Picture 13"/>
          <p:cNvPicPr>
            <a:picLocks noChangeAspect="1"/>
          </p:cNvPicPr>
          <p:nvPr/>
        </p:nvPicPr>
        <p:blipFill>
          <a:blip r:embed="rId2"/>
          <a:stretch>
            <a:fillRect/>
          </a:stretch>
        </p:blipFill>
        <p:spPr>
          <a:xfrm>
            <a:off x="4328160" y="3972818"/>
            <a:ext cx="4565362" cy="2315807"/>
          </a:xfrm>
          <a:prstGeom prst="rect">
            <a:avLst/>
          </a:prstGeom>
          <a:ln w="38100">
            <a:solidFill>
              <a:srgbClr val="FFC000"/>
            </a:solidFill>
          </a:ln>
        </p:spPr>
      </p:pic>
      <p:pic>
        <p:nvPicPr>
          <p:cNvPr id="15" name="Picture 14"/>
          <p:cNvPicPr>
            <a:picLocks noChangeAspect="1"/>
          </p:cNvPicPr>
          <p:nvPr/>
        </p:nvPicPr>
        <p:blipFill>
          <a:blip r:embed="rId3"/>
          <a:stretch>
            <a:fillRect/>
          </a:stretch>
        </p:blipFill>
        <p:spPr>
          <a:xfrm>
            <a:off x="4496962" y="1673214"/>
            <a:ext cx="4090632" cy="2018818"/>
          </a:xfrm>
          <a:prstGeom prst="rect">
            <a:avLst/>
          </a:prstGeom>
          <a:ln w="38100">
            <a:solidFill>
              <a:srgbClr val="FFC000"/>
            </a:solidFill>
          </a:ln>
        </p:spPr>
      </p:pic>
      <p:sp>
        <p:nvSpPr>
          <p:cNvPr id="16" name="Rectangle 15"/>
          <p:cNvSpPr/>
          <p:nvPr/>
        </p:nvSpPr>
        <p:spPr>
          <a:xfrm>
            <a:off x="726562" y="5625834"/>
            <a:ext cx="2651760" cy="830997"/>
          </a:xfrm>
          <a:prstGeom prst="rect">
            <a:avLst/>
          </a:prstGeom>
          <a:solidFill>
            <a:srgbClr val="FFFF99"/>
          </a:solidFill>
          <a:ln w="38100">
            <a:solidFill>
              <a:srgbClr val="FFC000"/>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sz="1600" b="1" i="1" dirty="0"/>
              <a:t>Detailed information on target career and transfer </a:t>
            </a:r>
            <a:r>
              <a:rPr lang="en-US" sz="1600" b="1" i="1" dirty="0" smtClean="0"/>
              <a:t>outcomes.</a:t>
            </a:r>
            <a:endParaRPr lang="en-US" sz="1600" b="1" i="1" dirty="0"/>
          </a:p>
        </p:txBody>
      </p:sp>
      <p:pic>
        <p:nvPicPr>
          <p:cNvPr id="2" name="Picture 1"/>
          <p:cNvPicPr>
            <a:picLocks noChangeAspect="1"/>
          </p:cNvPicPr>
          <p:nvPr/>
        </p:nvPicPr>
        <p:blipFill>
          <a:blip r:embed="rId4"/>
          <a:stretch>
            <a:fillRect/>
          </a:stretch>
        </p:blipFill>
        <p:spPr>
          <a:xfrm>
            <a:off x="53340" y="1400965"/>
            <a:ext cx="4152900" cy="4085721"/>
          </a:xfrm>
          <a:prstGeom prst="rect">
            <a:avLst/>
          </a:prstGeom>
          <a:ln w="38100">
            <a:solidFill>
              <a:srgbClr val="FFC000"/>
            </a:solidFill>
          </a:ln>
        </p:spPr>
      </p:pic>
      <p:sp>
        <p:nvSpPr>
          <p:cNvPr id="3" name="Slide Number Placeholder 2"/>
          <p:cNvSpPr>
            <a:spLocks noGrp="1"/>
          </p:cNvSpPr>
          <p:nvPr>
            <p:ph type="sldNum" sz="quarter" idx="12"/>
          </p:nvPr>
        </p:nvSpPr>
        <p:spPr>
          <a:xfrm>
            <a:off x="8579828" y="6334911"/>
            <a:ext cx="472440" cy="386564"/>
          </a:xfrm>
        </p:spPr>
        <p:txBody>
          <a:bodyPr/>
          <a:lstStyle/>
          <a:p>
            <a:fld id="{EDC4A331-49B8-6145-91BB-626DD71A0682}" type="slidenum">
              <a:rPr lang="en-US" smtClean="0"/>
              <a:t>21</a:t>
            </a:fld>
            <a:endParaRPr lang="en-US" dirty="0"/>
          </a:p>
        </p:txBody>
      </p:sp>
    </p:spTree>
    <p:extLst>
      <p:ext uri="{BB962C8B-B14F-4D97-AF65-F5344CB8AC3E}">
        <p14:creationId xmlns:p14="http://schemas.microsoft.com/office/powerpoint/2010/main" val="13687294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normAutofit/>
          </a:bodyPr>
          <a:lstStyle/>
          <a:p>
            <a:r>
              <a:rPr altLang="en-US" dirty="0" smtClean="0"/>
              <a:t>Instructional Strategies and S</a:t>
            </a:r>
            <a:r>
              <a:rPr lang="en-US" altLang="en-US" dirty="0" smtClean="0"/>
              <a:t>u</a:t>
            </a:r>
            <a:r>
              <a:rPr altLang="en-US" dirty="0" smtClean="0"/>
              <a:t>pport </a:t>
            </a:r>
          </a:p>
        </p:txBody>
      </p:sp>
    </p:spTree>
    <p:extLst>
      <p:ext uri="{BB962C8B-B14F-4D97-AF65-F5344CB8AC3E}">
        <p14:creationId xmlns:p14="http://schemas.microsoft.com/office/powerpoint/2010/main" val="12138850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0400" y="1933575"/>
            <a:ext cx="8097838" cy="4379913"/>
          </a:xfrm>
        </p:spPr>
        <p:txBody>
          <a:bodyPr>
            <a:normAutofit fontScale="77500" lnSpcReduction="20000"/>
          </a:bodyPr>
          <a:lstStyle/>
          <a:p>
            <a:pPr>
              <a:buFont typeface="Arial" charset="0"/>
              <a:buChar char="•"/>
              <a:defRPr/>
            </a:pPr>
            <a:r>
              <a:rPr lang="en-US" dirty="0" smtClean="0">
                <a:latin typeface="+mn-lt"/>
              </a:rPr>
              <a:t>Senate Bill 1720 (2013) reformed developmental education instruction.</a:t>
            </a:r>
          </a:p>
          <a:p>
            <a:pPr marL="457200" lvl="1" indent="0">
              <a:buNone/>
              <a:defRPr/>
            </a:pPr>
            <a:endParaRPr lang="en-US" b="1" dirty="0" smtClean="0">
              <a:latin typeface="+mn-lt"/>
            </a:endParaRPr>
          </a:p>
          <a:p>
            <a:pPr>
              <a:buFont typeface="Arial" charset="0"/>
              <a:buChar char="•"/>
              <a:defRPr/>
            </a:pPr>
            <a:r>
              <a:rPr lang="en-US" b="1" dirty="0" smtClean="0">
                <a:latin typeface="+mn-lt"/>
              </a:rPr>
              <a:t>Modularized</a:t>
            </a:r>
            <a:r>
              <a:rPr lang="en-US" dirty="0" smtClean="0">
                <a:latin typeface="+mn-lt"/>
              </a:rPr>
              <a:t> developmental instruction </a:t>
            </a:r>
            <a:r>
              <a:rPr lang="en-US" dirty="0">
                <a:latin typeface="+mn-lt"/>
              </a:rPr>
              <a:t>that is customized and targeted to address specific skills gaps</a:t>
            </a:r>
            <a:r>
              <a:rPr lang="en-US" dirty="0" smtClean="0">
                <a:latin typeface="+mn-lt"/>
              </a:rPr>
              <a:t>. </a:t>
            </a:r>
          </a:p>
          <a:p>
            <a:pPr marL="0" indent="0">
              <a:buFont typeface="Arial" charset="0"/>
              <a:buNone/>
              <a:defRPr/>
            </a:pPr>
            <a:endParaRPr lang="en-US" sz="1000" dirty="0" smtClean="0">
              <a:latin typeface="+mn-lt"/>
            </a:endParaRPr>
          </a:p>
          <a:p>
            <a:pPr>
              <a:buFont typeface="Arial" charset="0"/>
              <a:buChar char="•"/>
              <a:defRPr/>
            </a:pPr>
            <a:r>
              <a:rPr lang="en-US" b="1" dirty="0" smtClean="0">
                <a:latin typeface="+mn-lt"/>
              </a:rPr>
              <a:t>Compressed</a:t>
            </a:r>
            <a:r>
              <a:rPr lang="en-US" dirty="0" smtClean="0">
                <a:latin typeface="+mn-lt"/>
              </a:rPr>
              <a:t> developmental instruction structures </a:t>
            </a:r>
            <a:r>
              <a:rPr lang="en-US" dirty="0">
                <a:latin typeface="+mn-lt"/>
              </a:rPr>
              <a:t>that accelerate student progression from developmental instruction to college-level coursework</a:t>
            </a:r>
            <a:r>
              <a:rPr lang="en-US" dirty="0" smtClean="0">
                <a:latin typeface="+mn-lt"/>
              </a:rPr>
              <a:t>.</a:t>
            </a:r>
          </a:p>
          <a:p>
            <a:pPr marL="0" indent="0">
              <a:buFont typeface="Arial" charset="0"/>
              <a:buNone/>
              <a:defRPr/>
            </a:pPr>
            <a:endParaRPr lang="en-US" sz="1200" dirty="0">
              <a:latin typeface="+mn-lt"/>
            </a:endParaRPr>
          </a:p>
          <a:p>
            <a:pPr>
              <a:buFont typeface="Arial" charset="0"/>
              <a:buChar char="•"/>
              <a:defRPr/>
            </a:pPr>
            <a:r>
              <a:rPr lang="en-US" b="1" dirty="0" smtClean="0">
                <a:latin typeface="+mn-lt"/>
              </a:rPr>
              <a:t>Contextualized</a:t>
            </a:r>
            <a:r>
              <a:rPr lang="en-US" dirty="0" smtClean="0">
                <a:latin typeface="+mn-lt"/>
              </a:rPr>
              <a:t> </a:t>
            </a:r>
            <a:r>
              <a:rPr lang="en-US" dirty="0">
                <a:latin typeface="+mn-lt"/>
              </a:rPr>
              <a:t>developmental instruction that is related to meta-majors</a:t>
            </a:r>
            <a:r>
              <a:rPr lang="en-US" dirty="0" smtClean="0">
                <a:latin typeface="+mn-lt"/>
              </a:rPr>
              <a:t>.</a:t>
            </a:r>
          </a:p>
          <a:p>
            <a:pPr marL="0" indent="0">
              <a:buFont typeface="Arial" charset="0"/>
              <a:buNone/>
              <a:defRPr/>
            </a:pPr>
            <a:endParaRPr lang="en-US" sz="1200" dirty="0">
              <a:latin typeface="+mn-lt"/>
            </a:endParaRPr>
          </a:p>
          <a:p>
            <a:pPr>
              <a:buFont typeface="Arial" charset="0"/>
              <a:buChar char="•"/>
              <a:defRPr/>
            </a:pPr>
            <a:r>
              <a:rPr lang="en-US" b="1" dirty="0" smtClean="0">
                <a:latin typeface="+mn-lt"/>
              </a:rPr>
              <a:t>Co-requisite</a:t>
            </a:r>
            <a:r>
              <a:rPr lang="en-US" dirty="0" smtClean="0">
                <a:latin typeface="+mn-lt"/>
              </a:rPr>
              <a:t> </a:t>
            </a:r>
            <a:r>
              <a:rPr lang="en-US" dirty="0">
                <a:latin typeface="+mn-lt"/>
              </a:rPr>
              <a:t>developmental instruction or tutoring that supplements credit instruction while a student is concurrently enrolled in a credit-bearing course. </a:t>
            </a:r>
          </a:p>
        </p:txBody>
      </p:sp>
      <p:sp>
        <p:nvSpPr>
          <p:cNvPr id="5" name="Rectangle 4"/>
          <p:cNvSpPr/>
          <p:nvPr/>
        </p:nvSpPr>
        <p:spPr bwMode="auto">
          <a:xfrm>
            <a:off x="0" y="960438"/>
            <a:ext cx="9144000" cy="773114"/>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eaLnBrk="1" hangingPunct="1">
              <a:defRPr/>
            </a:pPr>
            <a:r>
              <a:rPr lang="en-US" sz="2800" dirty="0" smtClean="0">
                <a:solidFill>
                  <a:schemeClr val="bg1"/>
                </a:solidFill>
              </a:rPr>
              <a:t>INSTRUCTIONAL STRATEGIES</a:t>
            </a:r>
            <a:r>
              <a:rPr lang="en-US" sz="2800" b="1" dirty="0" smtClean="0">
                <a:solidFill>
                  <a:schemeClr val="bg1"/>
                </a:solidFill>
              </a:rPr>
              <a:t> </a:t>
            </a:r>
            <a:r>
              <a:rPr lang="en-US" sz="2800" dirty="0" smtClean="0">
                <a:solidFill>
                  <a:schemeClr val="bg1"/>
                </a:solidFill>
              </a:rPr>
              <a:t>FOR DEVELOPMENTAL EDUCATION</a:t>
            </a:r>
            <a:endParaRPr lang="en-US" sz="2800" dirty="0">
              <a:solidFill>
                <a:prstClr val="white"/>
              </a:solidFill>
            </a:endParaRPr>
          </a:p>
        </p:txBody>
      </p:sp>
      <p:sp>
        <p:nvSpPr>
          <p:cNvPr id="2" name="TextBox 1"/>
          <p:cNvSpPr txBox="1"/>
          <p:nvPr/>
        </p:nvSpPr>
        <p:spPr>
          <a:xfrm>
            <a:off x="8519160" y="6313488"/>
            <a:ext cx="624840" cy="369332"/>
          </a:xfrm>
          <a:prstGeom prst="rect">
            <a:avLst/>
          </a:prstGeom>
          <a:noFill/>
        </p:spPr>
        <p:txBody>
          <a:bodyPr wrap="square" rtlCol="0">
            <a:spAutoFit/>
          </a:bodyPr>
          <a:lstStyle/>
          <a:p>
            <a:r>
              <a:rPr lang="en-US" dirty="0" smtClean="0"/>
              <a:t>23</a:t>
            </a:r>
            <a:endParaRPr lang="en-US" dirty="0"/>
          </a:p>
        </p:txBody>
      </p:sp>
    </p:spTree>
    <p:extLst>
      <p:ext uri="{BB962C8B-B14F-4D97-AF65-F5344CB8AC3E}">
        <p14:creationId xmlns:p14="http://schemas.microsoft.com/office/powerpoint/2010/main" val="19343216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75" y="2116138"/>
            <a:ext cx="8229600" cy="4117022"/>
          </a:xfrm>
        </p:spPr>
        <p:txBody>
          <a:bodyPr>
            <a:normAutofit/>
          </a:bodyPr>
          <a:lstStyle/>
          <a:p>
            <a:pPr>
              <a:spcAft>
                <a:spcPts val="600"/>
              </a:spcAft>
              <a:buFont typeface="Arial" charset="0"/>
              <a:buChar char="•"/>
              <a:defRPr/>
            </a:pPr>
            <a:r>
              <a:rPr lang="en-US" dirty="0" smtClean="0">
                <a:latin typeface="+mn-lt"/>
              </a:rPr>
              <a:t>Comprehensive Advising Plan</a:t>
            </a:r>
          </a:p>
          <a:p>
            <a:pPr>
              <a:spcAft>
                <a:spcPts val="600"/>
              </a:spcAft>
              <a:buFont typeface="Arial" charset="0"/>
              <a:buChar char="•"/>
              <a:defRPr/>
            </a:pPr>
            <a:r>
              <a:rPr lang="en-US" dirty="0" smtClean="0">
                <a:latin typeface="+mn-lt"/>
              </a:rPr>
              <a:t>Documented Student Achievement</a:t>
            </a:r>
          </a:p>
          <a:p>
            <a:pPr>
              <a:spcAft>
                <a:spcPts val="600"/>
              </a:spcAft>
              <a:buFont typeface="Arial" charset="0"/>
              <a:buChar char="•"/>
              <a:defRPr/>
            </a:pPr>
            <a:r>
              <a:rPr lang="en-US" dirty="0" smtClean="0">
                <a:latin typeface="+mn-lt"/>
              </a:rPr>
              <a:t>Developmental Education Strategies</a:t>
            </a:r>
          </a:p>
          <a:p>
            <a:pPr>
              <a:spcAft>
                <a:spcPts val="600"/>
              </a:spcAft>
              <a:buFont typeface="Arial" charset="0"/>
              <a:buChar char="•"/>
              <a:defRPr/>
            </a:pPr>
            <a:r>
              <a:rPr lang="en-US" dirty="0" smtClean="0">
                <a:latin typeface="+mn-lt"/>
              </a:rPr>
              <a:t>Description of Student Costs and Financial Aid Opportunities</a:t>
            </a:r>
          </a:p>
          <a:p>
            <a:pPr>
              <a:spcAft>
                <a:spcPts val="600"/>
              </a:spcAft>
              <a:buFont typeface="Arial" charset="0"/>
              <a:buChar char="•"/>
              <a:defRPr/>
            </a:pPr>
            <a:r>
              <a:rPr lang="en-US" dirty="0" smtClean="0">
                <a:latin typeface="+mn-lt"/>
              </a:rPr>
              <a:t>Student Success Data Collection </a:t>
            </a:r>
          </a:p>
          <a:p>
            <a:pPr>
              <a:spcAft>
                <a:spcPts val="600"/>
              </a:spcAft>
              <a:buFont typeface="Arial" charset="0"/>
              <a:buChar char="•"/>
              <a:defRPr/>
            </a:pPr>
            <a:r>
              <a:rPr lang="en-US" dirty="0" smtClean="0">
                <a:latin typeface="+mn-lt"/>
              </a:rPr>
              <a:t>Additional Components</a:t>
            </a:r>
            <a:endParaRPr lang="en-US" dirty="0">
              <a:latin typeface="+mn-lt"/>
            </a:endParaRPr>
          </a:p>
        </p:txBody>
      </p:sp>
      <p:sp>
        <p:nvSpPr>
          <p:cNvPr id="5" name="Rectangle 4"/>
          <p:cNvSpPr/>
          <p:nvPr/>
        </p:nvSpPr>
        <p:spPr bwMode="auto">
          <a:xfrm>
            <a:off x="0" y="849312"/>
            <a:ext cx="9144000" cy="773113"/>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eaLnBrk="1" hangingPunct="1">
              <a:defRPr/>
            </a:pPr>
            <a:r>
              <a:rPr lang="en-US" sz="3600" dirty="0" smtClean="0">
                <a:solidFill>
                  <a:schemeClr val="bg1"/>
                </a:solidFill>
              </a:rPr>
              <a:t>STUDENT SUPPORT STRATEGIES</a:t>
            </a:r>
            <a:endParaRPr lang="en-US" sz="3600" dirty="0">
              <a:solidFill>
                <a:prstClr val="white"/>
              </a:solidFill>
            </a:endParaRPr>
          </a:p>
        </p:txBody>
      </p:sp>
      <p:sp>
        <p:nvSpPr>
          <p:cNvPr id="2" name="TextBox 1"/>
          <p:cNvSpPr txBox="1"/>
          <p:nvPr/>
        </p:nvSpPr>
        <p:spPr>
          <a:xfrm>
            <a:off x="8488680" y="6233160"/>
            <a:ext cx="487680" cy="369332"/>
          </a:xfrm>
          <a:prstGeom prst="rect">
            <a:avLst/>
          </a:prstGeom>
          <a:noFill/>
        </p:spPr>
        <p:txBody>
          <a:bodyPr wrap="square" rtlCol="0">
            <a:spAutoFit/>
          </a:bodyPr>
          <a:lstStyle/>
          <a:p>
            <a:r>
              <a:rPr lang="en-US" dirty="0" smtClean="0"/>
              <a:t>24</a:t>
            </a:r>
            <a:endParaRPr lang="en-US" dirty="0"/>
          </a:p>
        </p:txBody>
      </p:sp>
    </p:spTree>
    <p:extLst>
      <p:ext uri="{BB962C8B-B14F-4D97-AF65-F5344CB8AC3E}">
        <p14:creationId xmlns:p14="http://schemas.microsoft.com/office/powerpoint/2010/main" val="26825151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79" name="Content Placeholder 6"/>
          <p:cNvGraphicFramePr>
            <a:graphicFrameLocks noGrp="1"/>
          </p:cNvGraphicFramePr>
          <p:nvPr>
            <p:ph idx="1"/>
          </p:nvPr>
        </p:nvGraphicFramePr>
        <p:xfrm>
          <a:off x="73025" y="1836738"/>
          <a:ext cx="8921750" cy="4443412"/>
        </p:xfrm>
        <a:graphic>
          <a:graphicData uri="http://schemas.openxmlformats.org/presentationml/2006/ole">
            <mc:AlternateContent xmlns:mc="http://schemas.openxmlformats.org/markup-compatibility/2006">
              <mc:Choice xmlns:v="urn:schemas-microsoft-com:vml" Requires="v">
                <p:oleObj spid="_x0000_s53260" name="Chart" r:id="rId5" imgW="8931414" imgH="4450466" progId="Excel.Chart.8">
                  <p:embed/>
                </p:oleObj>
              </mc:Choice>
              <mc:Fallback>
                <p:oleObj name="Chart" r:id="rId5" imgW="8931414" imgH="4450466" progId="Excel.Char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25" y="1836738"/>
                        <a:ext cx="8921750" cy="444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3"/>
          <p:cNvSpPr/>
          <p:nvPr/>
        </p:nvSpPr>
        <p:spPr bwMode="auto">
          <a:xfrm>
            <a:off x="0" y="869409"/>
            <a:ext cx="9144000" cy="90480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eaLnBrk="1" hangingPunct="1">
              <a:defRPr/>
            </a:pPr>
            <a:r>
              <a:rPr lang="en-US" sz="2800" dirty="0" smtClean="0">
                <a:solidFill>
                  <a:schemeClr val="bg1"/>
                </a:solidFill>
              </a:rPr>
              <a:t>STUDENT COURSE OUTCOMES FOR STUDENTS IN DEVELOPMENTAL EDUCATION COURSES (C OR ABOVE)</a:t>
            </a:r>
            <a:endParaRPr lang="en-US" sz="2800" dirty="0">
              <a:solidFill>
                <a:prstClr val="white"/>
              </a:solidFill>
            </a:endParaRPr>
          </a:p>
        </p:txBody>
      </p:sp>
      <p:sp>
        <p:nvSpPr>
          <p:cNvPr id="2" name="TextBox 1"/>
          <p:cNvSpPr txBox="1"/>
          <p:nvPr/>
        </p:nvSpPr>
        <p:spPr>
          <a:xfrm>
            <a:off x="8656320" y="6342680"/>
            <a:ext cx="487680" cy="369332"/>
          </a:xfrm>
          <a:prstGeom prst="rect">
            <a:avLst/>
          </a:prstGeom>
          <a:noFill/>
        </p:spPr>
        <p:txBody>
          <a:bodyPr wrap="square" rtlCol="0">
            <a:spAutoFit/>
          </a:bodyPr>
          <a:lstStyle/>
          <a:p>
            <a:r>
              <a:rPr lang="en-US" dirty="0" smtClean="0"/>
              <a:t>25</a:t>
            </a:r>
            <a:endParaRPr lang="en-US" dirty="0"/>
          </a:p>
        </p:txBody>
      </p:sp>
      <p:sp>
        <p:nvSpPr>
          <p:cNvPr id="3" name="Rectangle 2"/>
          <p:cNvSpPr/>
          <p:nvPr/>
        </p:nvSpPr>
        <p:spPr>
          <a:xfrm>
            <a:off x="680720" y="6172916"/>
            <a:ext cx="7975600" cy="276999"/>
          </a:xfrm>
          <a:prstGeom prst="rect">
            <a:avLst/>
          </a:prstGeom>
        </p:spPr>
        <p:txBody>
          <a:bodyPr wrap="square">
            <a:spAutoFit/>
          </a:bodyPr>
          <a:lstStyle/>
          <a:p>
            <a:pPr marL="0" marR="0">
              <a:spcBef>
                <a:spcPts val="0"/>
              </a:spcBef>
              <a:spcAft>
                <a:spcPts val="0"/>
              </a:spcAft>
            </a:pPr>
            <a:r>
              <a:rPr lang="en-US" sz="1200" dirty="0">
                <a:ea typeface="Calibri" panose="020F0502020204030204" pitchFamily="34" charset="0"/>
                <a:cs typeface="Times New Roman" panose="02020603050405020304" pitchFamily="18" charset="0"/>
              </a:rPr>
              <a:t>Source: PK-20 Education Reporting and Accessibility (PERA) Information Portal, Florida Department of Education</a:t>
            </a:r>
          </a:p>
        </p:txBody>
      </p:sp>
    </p:spTree>
    <p:extLst>
      <p:ext uri="{BB962C8B-B14F-4D97-AF65-F5344CB8AC3E}">
        <p14:creationId xmlns:p14="http://schemas.microsoft.com/office/powerpoint/2010/main" val="36158090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27" name="Content Placeholder 6"/>
          <p:cNvGraphicFramePr>
            <a:graphicFrameLocks noGrp="1"/>
          </p:cNvGraphicFramePr>
          <p:nvPr>
            <p:ph idx="1"/>
          </p:nvPr>
        </p:nvGraphicFramePr>
        <p:xfrm>
          <a:off x="73025" y="1836738"/>
          <a:ext cx="8921750" cy="4383087"/>
        </p:xfrm>
        <a:graphic>
          <a:graphicData uri="http://schemas.openxmlformats.org/presentationml/2006/ole">
            <mc:AlternateContent xmlns:mc="http://schemas.openxmlformats.org/markup-compatibility/2006">
              <mc:Choice xmlns:v="urn:schemas-microsoft-com:vml" Requires="v">
                <p:oleObj spid="_x0000_s49178" name="Chart" r:id="rId5" imgW="8931414" imgH="4389500" progId="Excel.Chart.8">
                  <p:embed/>
                </p:oleObj>
              </mc:Choice>
              <mc:Fallback>
                <p:oleObj name="Chart" r:id="rId5" imgW="8931414" imgH="4389500" progId="Excel.Char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25" y="1836738"/>
                        <a:ext cx="8921750" cy="438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
          <p:cNvSpPr/>
          <p:nvPr/>
        </p:nvSpPr>
        <p:spPr bwMode="auto">
          <a:xfrm>
            <a:off x="0" y="849312"/>
            <a:ext cx="9144000" cy="773113"/>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dirty="0" smtClean="0">
                <a:solidFill>
                  <a:schemeClr val="bg1"/>
                </a:solidFill>
              </a:rPr>
              <a:t>GATEWAY COURSE SUCCESS RATES (C OR ABOVE)</a:t>
            </a:r>
            <a:endParaRPr lang="en-US" sz="3200" dirty="0">
              <a:solidFill>
                <a:schemeClr val="bg1"/>
              </a:solidFill>
            </a:endParaRPr>
          </a:p>
        </p:txBody>
      </p:sp>
      <p:sp>
        <p:nvSpPr>
          <p:cNvPr id="2" name="TextBox 1"/>
          <p:cNvSpPr txBox="1"/>
          <p:nvPr/>
        </p:nvSpPr>
        <p:spPr>
          <a:xfrm>
            <a:off x="8641080" y="6219825"/>
            <a:ext cx="502920" cy="379095"/>
          </a:xfrm>
          <a:prstGeom prst="rect">
            <a:avLst/>
          </a:prstGeom>
          <a:noFill/>
        </p:spPr>
        <p:txBody>
          <a:bodyPr wrap="square" rtlCol="0">
            <a:spAutoFit/>
          </a:bodyPr>
          <a:lstStyle/>
          <a:p>
            <a:r>
              <a:rPr lang="en-US" dirty="0" smtClean="0"/>
              <a:t>26</a:t>
            </a:r>
            <a:endParaRPr lang="en-US" dirty="0"/>
          </a:p>
        </p:txBody>
      </p:sp>
    </p:spTree>
    <p:extLst>
      <p:ext uri="{BB962C8B-B14F-4D97-AF65-F5344CB8AC3E}">
        <p14:creationId xmlns:p14="http://schemas.microsoft.com/office/powerpoint/2010/main" val="21680547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850" y="4353635"/>
            <a:ext cx="4265968" cy="1597664"/>
          </a:xfrm>
        </p:spPr>
        <p:txBody>
          <a:bodyPr/>
          <a:lstStyle/>
          <a:p>
            <a:pPr marL="0" indent="0">
              <a:lnSpc>
                <a:spcPct val="100000"/>
              </a:lnSpc>
              <a:spcBef>
                <a:spcPts val="0"/>
              </a:spcBef>
              <a:buNone/>
            </a:pPr>
            <a:endParaRPr lang="en-US" sz="1600" b="1" dirty="0" smtClean="0"/>
          </a:p>
          <a:p>
            <a:pPr marL="0" indent="0">
              <a:buNone/>
            </a:pPr>
            <a:endParaRPr lang="en-US" sz="2000" dirty="0" smtClean="0"/>
          </a:p>
          <a:p>
            <a:pPr marL="0" indent="0">
              <a:buNone/>
            </a:pPr>
            <a:endParaRPr lang="en-US" sz="2000" dirty="0"/>
          </a:p>
        </p:txBody>
      </p:sp>
      <p:sp>
        <p:nvSpPr>
          <p:cNvPr id="5" name="TextBox 4"/>
          <p:cNvSpPr txBox="1"/>
          <p:nvPr/>
        </p:nvSpPr>
        <p:spPr>
          <a:xfrm>
            <a:off x="203196" y="1819416"/>
            <a:ext cx="8940803" cy="6201698"/>
          </a:xfrm>
          <a:prstGeom prst="rect">
            <a:avLst/>
          </a:prstGeom>
          <a:noFill/>
        </p:spPr>
        <p:txBody>
          <a:bodyPr wrap="square" rtlCol="0">
            <a:spAutoFit/>
          </a:bodyPr>
          <a:lstStyle/>
          <a:p>
            <a:r>
              <a:rPr lang="en-US" sz="1700" b="1" dirty="0" smtClean="0"/>
              <a:t>Dr</a:t>
            </a:r>
            <a:r>
              <a:rPr lang="en-US" sz="1700" b="1" dirty="0"/>
              <a:t>. Tom LoBasso</a:t>
            </a:r>
            <a:endParaRPr lang="en-US" sz="1700" dirty="0"/>
          </a:p>
          <a:p>
            <a:r>
              <a:rPr lang="en-US" sz="1700" dirty="0"/>
              <a:t>President of Daytona State College</a:t>
            </a:r>
          </a:p>
          <a:p>
            <a:endParaRPr lang="en-US" sz="1050" dirty="0"/>
          </a:p>
          <a:p>
            <a:r>
              <a:rPr lang="en-US" sz="1700" b="1" dirty="0"/>
              <a:t>Dr. James</a:t>
            </a:r>
            <a:r>
              <a:rPr lang="en-US" sz="1700" dirty="0"/>
              <a:t> </a:t>
            </a:r>
            <a:r>
              <a:rPr lang="en-US" sz="1700" b="1" dirty="0"/>
              <a:t>Richey</a:t>
            </a:r>
            <a:r>
              <a:rPr lang="en-US" sz="1700" dirty="0"/>
              <a:t> </a:t>
            </a:r>
          </a:p>
          <a:p>
            <a:r>
              <a:rPr lang="en-US" sz="1700" dirty="0"/>
              <a:t>President of Eastern Florida State </a:t>
            </a:r>
            <a:r>
              <a:rPr lang="en-US" sz="1700" dirty="0" smtClean="0"/>
              <a:t>College</a:t>
            </a:r>
            <a:endParaRPr lang="en-US" altLang="en-US" sz="1700" dirty="0" smtClean="0"/>
          </a:p>
          <a:p>
            <a:endParaRPr lang="en-US" sz="1050" dirty="0"/>
          </a:p>
          <a:p>
            <a:r>
              <a:rPr lang="en-US" sz="1700" b="1" dirty="0"/>
              <a:t>Dr. Lenore Rodicio</a:t>
            </a:r>
            <a:endParaRPr lang="en-US" sz="1700" dirty="0"/>
          </a:p>
          <a:p>
            <a:r>
              <a:rPr lang="en-US" sz="1700" dirty="0"/>
              <a:t>Executive VP and Provost, Miami Dade College</a:t>
            </a:r>
          </a:p>
          <a:p>
            <a:endParaRPr lang="en-US" sz="1050" b="1" dirty="0"/>
          </a:p>
          <a:p>
            <a:pPr lvl="0">
              <a:spcBef>
                <a:spcPts val="0"/>
              </a:spcBef>
              <a:buClr>
                <a:srgbClr val="262A63"/>
              </a:buClr>
            </a:pPr>
            <a:r>
              <a:rPr lang="en-US" sz="1700" b="1" dirty="0">
                <a:solidFill>
                  <a:prstClr val="black"/>
                </a:solidFill>
              </a:rPr>
              <a:t>Dr. Avis Proctor</a:t>
            </a:r>
          </a:p>
          <a:p>
            <a:pPr lvl="0">
              <a:spcBef>
                <a:spcPts val="0"/>
              </a:spcBef>
              <a:buClr>
                <a:srgbClr val="262A63"/>
              </a:buClr>
            </a:pPr>
            <a:r>
              <a:rPr lang="en-US" sz="1700" dirty="0">
                <a:solidFill>
                  <a:prstClr val="black"/>
                </a:solidFill>
              </a:rPr>
              <a:t>President of North Campus, Broward </a:t>
            </a:r>
            <a:r>
              <a:rPr lang="en-US" sz="1700" dirty="0" smtClean="0">
                <a:solidFill>
                  <a:prstClr val="black"/>
                </a:solidFill>
              </a:rPr>
              <a:t>College</a:t>
            </a:r>
          </a:p>
          <a:p>
            <a:pPr lvl="0">
              <a:spcBef>
                <a:spcPts val="0"/>
              </a:spcBef>
              <a:buClr>
                <a:srgbClr val="262A63"/>
              </a:buClr>
            </a:pPr>
            <a:endParaRPr lang="en-US" sz="1050" dirty="0">
              <a:solidFill>
                <a:prstClr val="black"/>
              </a:solidFill>
            </a:endParaRPr>
          </a:p>
          <a:p>
            <a:pPr marL="0" indent="0">
              <a:lnSpc>
                <a:spcPct val="100000"/>
              </a:lnSpc>
              <a:spcBef>
                <a:spcPts val="0"/>
              </a:spcBef>
              <a:buNone/>
            </a:pPr>
            <a:r>
              <a:rPr lang="en-US" sz="1700" b="1" dirty="0"/>
              <a:t>Dr. Christine Davis</a:t>
            </a:r>
            <a:endParaRPr lang="en-US" sz="1700" dirty="0"/>
          </a:p>
          <a:p>
            <a:pPr marL="0" indent="0">
              <a:lnSpc>
                <a:spcPct val="100000"/>
              </a:lnSpc>
              <a:spcBef>
                <a:spcPts val="0"/>
              </a:spcBef>
              <a:buNone/>
            </a:pPr>
            <a:r>
              <a:rPr lang="en-US" sz="1700" dirty="0"/>
              <a:t>VP for Student Affairs and Enrollment Management, Florida SouthWestern State College</a:t>
            </a:r>
          </a:p>
          <a:p>
            <a:pPr marL="0" indent="0">
              <a:lnSpc>
                <a:spcPct val="100000"/>
              </a:lnSpc>
              <a:spcBef>
                <a:spcPts val="0"/>
              </a:spcBef>
              <a:buNone/>
            </a:pPr>
            <a:endParaRPr lang="en-US" sz="1050" dirty="0"/>
          </a:p>
          <a:p>
            <a:pPr marL="0" indent="0">
              <a:lnSpc>
                <a:spcPct val="100000"/>
              </a:lnSpc>
              <a:spcBef>
                <a:spcPts val="0"/>
              </a:spcBef>
              <a:buNone/>
            </a:pPr>
            <a:r>
              <a:rPr lang="en-US" sz="1700" b="1" dirty="0"/>
              <a:t>Dr. Naima Brown</a:t>
            </a:r>
            <a:endParaRPr lang="en-US" sz="1700" dirty="0"/>
          </a:p>
          <a:p>
            <a:pPr marL="0" indent="0">
              <a:lnSpc>
                <a:spcPct val="100000"/>
              </a:lnSpc>
              <a:spcBef>
                <a:spcPts val="0"/>
              </a:spcBef>
              <a:buNone/>
            </a:pPr>
            <a:r>
              <a:rPr lang="en-US" sz="1700" dirty="0"/>
              <a:t>VP, Student Affairs, Santa Fe </a:t>
            </a:r>
            <a:r>
              <a:rPr lang="en-US" sz="1700" dirty="0" smtClean="0"/>
              <a:t>College</a:t>
            </a:r>
          </a:p>
          <a:p>
            <a:pPr marL="0" indent="0">
              <a:lnSpc>
                <a:spcPct val="100000"/>
              </a:lnSpc>
              <a:spcBef>
                <a:spcPts val="0"/>
              </a:spcBef>
              <a:buNone/>
            </a:pPr>
            <a:endParaRPr lang="en-US" sz="1050" dirty="0"/>
          </a:p>
          <a:p>
            <a:pPr marL="0" indent="0">
              <a:lnSpc>
                <a:spcPct val="100000"/>
              </a:lnSpc>
              <a:spcBef>
                <a:spcPts val="0"/>
              </a:spcBef>
              <a:buNone/>
            </a:pPr>
            <a:r>
              <a:rPr lang="en-US" sz="1700" b="1" dirty="0" smtClean="0"/>
              <a:t>Madeline Pumariega</a:t>
            </a:r>
          </a:p>
          <a:p>
            <a:pPr marL="0" indent="0">
              <a:lnSpc>
                <a:spcPct val="100000"/>
              </a:lnSpc>
              <a:spcBef>
                <a:spcPts val="0"/>
              </a:spcBef>
              <a:buNone/>
            </a:pPr>
            <a:r>
              <a:rPr lang="en-US" sz="1700" dirty="0" smtClean="0"/>
              <a:t>Chancellor, Florida College System</a:t>
            </a:r>
            <a:endParaRPr lang="en-US" sz="1700" dirty="0"/>
          </a:p>
          <a:p>
            <a:pPr marL="0" indent="0">
              <a:lnSpc>
                <a:spcPct val="100000"/>
              </a:lnSpc>
              <a:spcBef>
                <a:spcPts val="0"/>
              </a:spcBef>
              <a:buNone/>
            </a:pPr>
            <a:endParaRPr lang="en-US" sz="2400" dirty="0"/>
          </a:p>
          <a:p>
            <a:endParaRPr lang="en-US" sz="2400" dirty="0"/>
          </a:p>
          <a:p>
            <a:endParaRPr lang="en-US" sz="2400" dirty="0"/>
          </a:p>
          <a:p>
            <a:endParaRPr lang="en-US" dirty="0"/>
          </a:p>
        </p:txBody>
      </p:sp>
      <p:sp>
        <p:nvSpPr>
          <p:cNvPr id="10" name="Rectangle 9"/>
          <p:cNvSpPr/>
          <p:nvPr/>
        </p:nvSpPr>
        <p:spPr bwMode="auto">
          <a:xfrm>
            <a:off x="0" y="841587"/>
            <a:ext cx="9144000" cy="773113"/>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dirty="0" smtClean="0">
                <a:solidFill>
                  <a:schemeClr val="bg1"/>
                </a:solidFill>
              </a:rPr>
              <a:t>PANEL MEMBERS</a:t>
            </a:r>
            <a:endParaRPr lang="en-US" sz="2800" dirty="0">
              <a:solidFill>
                <a:schemeClr val="bg1"/>
              </a:solidFill>
            </a:endParaRPr>
          </a:p>
        </p:txBody>
      </p:sp>
    </p:spTree>
    <p:extLst>
      <p:ext uri="{BB962C8B-B14F-4D97-AF65-F5344CB8AC3E}">
        <p14:creationId xmlns:p14="http://schemas.microsoft.com/office/powerpoint/2010/main" val="2603091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bject 10"/>
          <p:cNvSpPr txBox="1">
            <a:spLocks noChangeArrowheads="1"/>
          </p:cNvSpPr>
          <p:nvPr/>
        </p:nvSpPr>
        <p:spPr bwMode="auto">
          <a:xfrm>
            <a:off x="982663" y="1952625"/>
            <a:ext cx="475615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9525">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ClrTx/>
              <a:buFontTx/>
              <a:buNone/>
            </a:pPr>
            <a:endParaRPr lang="en-US" altLang="en-US" sz="2400" dirty="0">
              <a:solidFill>
                <a:srgbClr val="F8981C"/>
              </a:solidFill>
              <a:cs typeface="Times New Roman" panose="02020603050405020304" pitchFamily="18" charset="0"/>
            </a:endParaRPr>
          </a:p>
        </p:txBody>
      </p:sp>
      <p:sp>
        <p:nvSpPr>
          <p:cNvPr id="19" name="Rectangle 18"/>
          <p:cNvSpPr/>
          <p:nvPr/>
        </p:nvSpPr>
        <p:spPr bwMode="auto">
          <a:xfrm>
            <a:off x="0" y="1104899"/>
            <a:ext cx="9144000" cy="485775"/>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eaLnBrk="1" hangingPunct="1">
              <a:defRPr/>
            </a:pPr>
            <a:r>
              <a:rPr lang="en-US" sz="2800" b="1" dirty="0" smtClean="0"/>
              <a:t>FLORIDA COLLEGE SYSTEM OVERVIEW</a:t>
            </a:r>
            <a:endParaRPr lang="en-US" sz="2800" dirty="0"/>
          </a:p>
        </p:txBody>
      </p:sp>
      <p:pic>
        <p:nvPicPr>
          <p:cNvPr id="2" name="Picture 1"/>
          <p:cNvPicPr>
            <a:picLocks noChangeAspect="1"/>
          </p:cNvPicPr>
          <p:nvPr/>
        </p:nvPicPr>
        <p:blipFill>
          <a:blip r:embed="rId3"/>
          <a:stretch>
            <a:fillRect/>
          </a:stretch>
        </p:blipFill>
        <p:spPr>
          <a:xfrm>
            <a:off x="1186339" y="1757268"/>
            <a:ext cx="6771322" cy="4696871"/>
          </a:xfrm>
          <a:prstGeom prst="rect">
            <a:avLst/>
          </a:prstGeom>
        </p:spPr>
      </p:pic>
      <p:sp>
        <p:nvSpPr>
          <p:cNvPr id="4" name="TextBox 3"/>
          <p:cNvSpPr txBox="1"/>
          <p:nvPr/>
        </p:nvSpPr>
        <p:spPr>
          <a:xfrm>
            <a:off x="8534400" y="6263640"/>
            <a:ext cx="335280" cy="369332"/>
          </a:xfrm>
          <a:prstGeom prst="rect">
            <a:avLst/>
          </a:prstGeom>
          <a:noFill/>
        </p:spPr>
        <p:txBody>
          <a:bodyPr wrap="square" rtlCol="0">
            <a:spAutoFit/>
          </a:bodyPr>
          <a:lstStyle/>
          <a:p>
            <a:r>
              <a:rPr lang="en-US" dirty="0" smtClean="0"/>
              <a:t>3</a:t>
            </a:r>
            <a:endParaRPr lang="en-US" dirty="0"/>
          </a:p>
        </p:txBody>
      </p:sp>
    </p:spTree>
    <p:extLst>
      <p:ext uri="{BB962C8B-B14F-4D97-AF65-F5344CB8AC3E}">
        <p14:creationId xmlns:p14="http://schemas.microsoft.com/office/powerpoint/2010/main" val="911902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1906588"/>
            <a:ext cx="4195763" cy="4354512"/>
          </a:xfrm>
        </p:spPr>
        <p:txBody>
          <a:bodyPr/>
          <a:lstStyle/>
          <a:p>
            <a:pPr>
              <a:defRPr/>
            </a:pPr>
            <a:r>
              <a:rPr lang="en-US" sz="2000" dirty="0" smtClean="0"/>
              <a:t>#1 State in Country for Higher Education</a:t>
            </a:r>
          </a:p>
          <a:p>
            <a:pPr>
              <a:defRPr/>
            </a:pPr>
            <a:endParaRPr lang="en-US" sz="2000" dirty="0"/>
          </a:p>
          <a:p>
            <a:pPr>
              <a:defRPr/>
            </a:pPr>
            <a:endParaRPr lang="en-US" sz="2000" dirty="0" smtClean="0"/>
          </a:p>
          <a:p>
            <a:pPr>
              <a:defRPr/>
            </a:pPr>
            <a:endParaRPr lang="en-US" sz="2000" dirty="0" smtClean="0"/>
          </a:p>
          <a:p>
            <a:pPr>
              <a:defRPr/>
            </a:pPr>
            <a:endParaRPr lang="en-US" sz="2000" dirty="0" smtClean="0"/>
          </a:p>
          <a:p>
            <a:pPr>
              <a:defRPr/>
            </a:pPr>
            <a:endParaRPr lang="en-US" sz="2000" dirty="0" smtClean="0"/>
          </a:p>
          <a:p>
            <a:pPr>
              <a:defRPr/>
            </a:pPr>
            <a:r>
              <a:rPr lang="en-US" sz="2000" dirty="0" smtClean="0"/>
              <a:t>#1 Producer of Associated Degrees and Certificates among southern states</a:t>
            </a:r>
          </a:p>
          <a:p>
            <a:pPr marL="0" indent="0">
              <a:buFont typeface="Arial" pitchFamily="34" charset="0"/>
              <a:buNone/>
              <a:defRPr/>
            </a:pPr>
            <a:r>
              <a:rPr lang="en-US" sz="2000" dirty="0" smtClean="0"/>
              <a:t/>
            </a:r>
            <a:br>
              <a:rPr lang="en-US" sz="2000" dirty="0" smtClean="0"/>
            </a:br>
            <a:endParaRPr lang="en-US" sz="2000" dirty="0" smtClean="0"/>
          </a:p>
          <a:p>
            <a:pPr>
              <a:defRPr/>
            </a:pPr>
            <a:endParaRPr lang="en-US" sz="2000" dirty="0" smtClean="0"/>
          </a:p>
          <a:p>
            <a:pPr lvl="1">
              <a:defRPr/>
            </a:pPr>
            <a:endParaRPr lang="en-US" sz="2000" dirty="0" smtClean="0"/>
          </a:p>
        </p:txBody>
      </p:sp>
      <p:sp>
        <p:nvSpPr>
          <p:cNvPr id="4" name="Content Placeholder 2"/>
          <p:cNvSpPr txBox="1">
            <a:spLocks/>
          </p:cNvSpPr>
          <p:nvPr/>
        </p:nvSpPr>
        <p:spPr bwMode="auto">
          <a:xfrm>
            <a:off x="4697413" y="1906588"/>
            <a:ext cx="4125912"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rtl="0" eaLnBrk="0" fontAlgn="base" hangingPunct="0">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rtl="0" eaLnBrk="0" fontAlgn="base" hangingPunct="0">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600" algn="l" rtl="0" eaLnBrk="0" fontAlgn="base" hangingPunct="0">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000" dirty="0" smtClean="0"/>
              <a:t>14 Florida Colleges in Aspen’s Top 150</a:t>
            </a:r>
          </a:p>
          <a:p>
            <a:pPr>
              <a:defRPr/>
            </a:pPr>
            <a:endParaRPr lang="en-US" sz="2000" dirty="0"/>
          </a:p>
          <a:p>
            <a:pPr>
              <a:defRPr/>
            </a:pPr>
            <a:endParaRPr lang="en-US" sz="2000" dirty="0" smtClean="0"/>
          </a:p>
          <a:p>
            <a:pPr>
              <a:defRPr/>
            </a:pPr>
            <a:endParaRPr lang="en-US" sz="2000" dirty="0"/>
          </a:p>
          <a:p>
            <a:pPr>
              <a:defRPr/>
            </a:pPr>
            <a:endParaRPr lang="en-US" sz="2000" dirty="0" smtClean="0"/>
          </a:p>
          <a:p>
            <a:pPr>
              <a:defRPr/>
            </a:pPr>
            <a:endParaRPr lang="en-US" sz="2000" dirty="0" smtClean="0"/>
          </a:p>
          <a:p>
            <a:pPr>
              <a:defRPr/>
            </a:pPr>
            <a:r>
              <a:rPr lang="en-US" sz="2000" dirty="0" smtClean="0"/>
              <a:t>#4 Community College System</a:t>
            </a:r>
          </a:p>
          <a:p>
            <a:pPr>
              <a:defRPr/>
            </a:pPr>
            <a:endParaRPr lang="en-US" sz="2000" dirty="0"/>
          </a:p>
          <a:p>
            <a:pPr marL="0" indent="0">
              <a:buFont typeface="Arial" panose="020B0604020202020204" pitchFamily="34" charset="0"/>
              <a:buNone/>
              <a:defRPr/>
            </a:pPr>
            <a:endParaRPr lang="en-US" sz="2000" dirty="0"/>
          </a:p>
        </p:txBody>
      </p:sp>
      <p:pic>
        <p:nvPicPr>
          <p:cNvPr id="24580" name="Picture 4"/>
          <p:cNvPicPr>
            <a:picLocks noChangeAspect="1"/>
          </p:cNvPicPr>
          <p:nvPr/>
        </p:nvPicPr>
        <p:blipFill>
          <a:blip r:embed="rId2">
            <a:extLst>
              <a:ext uri="{28A0092B-C50C-407E-A947-70E740481C1C}">
                <a14:useLocalDpi xmlns:a14="http://schemas.microsoft.com/office/drawing/2010/main" val="0"/>
              </a:ext>
            </a:extLst>
          </a:blip>
          <a:srcRect l="15610" r="15948"/>
          <a:stretch>
            <a:fillRect/>
          </a:stretch>
        </p:blipFill>
        <p:spPr bwMode="auto">
          <a:xfrm>
            <a:off x="1271588" y="2649538"/>
            <a:ext cx="17780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p:cNvPicPr>
            <a:picLocks noChangeAspect="1"/>
          </p:cNvPicPr>
          <p:nvPr/>
        </p:nvPicPr>
        <p:blipFill>
          <a:blip r:embed="rId3">
            <a:extLst>
              <a:ext uri="{28A0092B-C50C-407E-A947-70E740481C1C}">
                <a14:useLocalDpi xmlns:a14="http://schemas.microsoft.com/office/drawing/2010/main" val="0"/>
              </a:ext>
            </a:extLst>
          </a:blip>
          <a:srcRect l="24593" r="25510"/>
          <a:stretch>
            <a:fillRect/>
          </a:stretch>
        </p:blipFill>
        <p:spPr bwMode="auto">
          <a:xfrm>
            <a:off x="6026150" y="2435225"/>
            <a:ext cx="1414463"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03850" y="5068888"/>
            <a:ext cx="26606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7050" y="5516563"/>
            <a:ext cx="32670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bwMode="auto">
          <a:xfrm>
            <a:off x="0" y="1104900"/>
            <a:ext cx="9144000" cy="485775"/>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eaLnBrk="1" hangingPunct="1">
              <a:defRPr/>
            </a:pPr>
            <a:r>
              <a:rPr lang="en-US" sz="3600" dirty="0" smtClean="0">
                <a:solidFill>
                  <a:prstClr val="white"/>
                </a:solidFill>
              </a:rPr>
              <a:t>NATIONAL RECOGNITIONS</a:t>
            </a:r>
            <a:endParaRPr lang="en-US" sz="3600" dirty="0">
              <a:solidFill>
                <a:prstClr val="white"/>
              </a:solidFill>
            </a:endParaRPr>
          </a:p>
        </p:txBody>
      </p:sp>
      <p:sp>
        <p:nvSpPr>
          <p:cNvPr id="2" name="TextBox 1"/>
          <p:cNvSpPr txBox="1"/>
          <p:nvPr/>
        </p:nvSpPr>
        <p:spPr>
          <a:xfrm>
            <a:off x="8670925" y="6375083"/>
            <a:ext cx="304800" cy="369332"/>
          </a:xfrm>
          <a:prstGeom prst="rect">
            <a:avLst/>
          </a:prstGeom>
          <a:noFill/>
        </p:spPr>
        <p:txBody>
          <a:bodyPr wrap="square" rtlCol="0">
            <a:spAutoFit/>
          </a:bodyPr>
          <a:lstStyle/>
          <a:p>
            <a:r>
              <a:rPr lang="en-US" dirty="0" smtClean="0"/>
              <a:t>4</a:t>
            </a:r>
            <a:endParaRPr lang="en-US" dirty="0"/>
          </a:p>
        </p:txBody>
      </p:sp>
    </p:spTree>
    <p:extLst>
      <p:ext uri="{BB962C8B-B14F-4D97-AF65-F5344CB8AC3E}">
        <p14:creationId xmlns:p14="http://schemas.microsoft.com/office/powerpoint/2010/main" val="1742440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bject 10"/>
          <p:cNvSpPr txBox="1">
            <a:spLocks noChangeArrowheads="1"/>
          </p:cNvSpPr>
          <p:nvPr/>
        </p:nvSpPr>
        <p:spPr bwMode="auto">
          <a:xfrm>
            <a:off x="982663" y="1952625"/>
            <a:ext cx="475615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9525">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ClrTx/>
              <a:buFontTx/>
              <a:buNone/>
            </a:pPr>
            <a:r>
              <a:rPr lang="en-US" altLang="en-US" sz="2400" b="1">
                <a:solidFill>
                  <a:srgbClr val="2B2E71"/>
                </a:solidFill>
                <a:cs typeface="Times New Roman" panose="02020603050405020304" pitchFamily="18" charset="0"/>
              </a:rPr>
              <a:t>Student Characteristics | </a:t>
            </a:r>
            <a:r>
              <a:rPr lang="en-US" altLang="en-US" sz="2400" b="1">
                <a:solidFill>
                  <a:srgbClr val="F8981C"/>
                </a:solidFill>
                <a:cs typeface="Times New Roman" panose="02020603050405020304" pitchFamily="18" charset="0"/>
              </a:rPr>
              <a:t>Fall 2016</a:t>
            </a:r>
            <a:endParaRPr lang="en-US" altLang="en-US" sz="2400">
              <a:solidFill>
                <a:srgbClr val="F8981C"/>
              </a:solidFill>
              <a:cs typeface="Times New Roman" panose="02020603050405020304" pitchFamily="18" charset="0"/>
            </a:endParaRPr>
          </a:p>
        </p:txBody>
      </p:sp>
      <p:pic>
        <p:nvPicPr>
          <p:cNvPr id="18435" name="Picture 2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1475" y="3319463"/>
            <a:ext cx="2933700"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2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5363" y="3481388"/>
            <a:ext cx="2833687"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38888" y="1571625"/>
            <a:ext cx="2549525" cy="266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2" descr="student_woman.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2075" y="2060575"/>
            <a:ext cx="2546350"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bwMode="auto">
          <a:xfrm>
            <a:off x="0" y="1104899"/>
            <a:ext cx="9144000" cy="485775"/>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eaLnBrk="1" hangingPunct="1">
              <a:defRPr/>
            </a:pPr>
            <a:r>
              <a:rPr lang="en-US" sz="3600" dirty="0" smtClean="0"/>
              <a:t>STUDENT SNAPSHOT</a:t>
            </a:r>
            <a:endParaRPr lang="en-US" sz="3600" dirty="0"/>
          </a:p>
        </p:txBody>
      </p:sp>
      <p:graphicFrame>
        <p:nvGraphicFramePr>
          <p:cNvPr id="18440" name="Chart 12"/>
          <p:cNvGraphicFramePr>
            <a:graphicFrameLocks/>
          </p:cNvGraphicFramePr>
          <p:nvPr>
            <p:extLst>
              <p:ext uri="{D42A27DB-BD31-4B8C-83A1-F6EECF244321}">
                <p14:modId xmlns:p14="http://schemas.microsoft.com/office/powerpoint/2010/main" val="3869291546"/>
              </p:ext>
            </p:extLst>
          </p:nvPr>
        </p:nvGraphicFramePr>
        <p:xfrm>
          <a:off x="1106488" y="3235570"/>
          <a:ext cx="3805481" cy="3206506"/>
        </p:xfrm>
        <a:graphic>
          <a:graphicData uri="http://schemas.openxmlformats.org/presentationml/2006/ole">
            <mc:AlternateContent xmlns:mc="http://schemas.openxmlformats.org/markup-compatibility/2006">
              <mc:Choice xmlns:v="urn:schemas-microsoft-com:vml" Requires="v">
                <p:oleObj spid="_x0000_s47182" name="Chart" r:id="rId8" imgW="3590855" imgH="3029975" progId="Excel.Chart.8">
                  <p:embed/>
                </p:oleObj>
              </mc:Choice>
              <mc:Fallback>
                <p:oleObj name="Chart" r:id="rId8" imgW="3590855" imgH="3029975" progId="Excel.Chart.8">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6488" y="3235570"/>
                        <a:ext cx="3805481" cy="3206506"/>
                      </a:xfrm>
                      <a:prstGeom prst="rect">
                        <a:avLst/>
                      </a:prstGeom>
                      <a:noFill/>
                      <a:ln>
                        <a:noFill/>
                      </a:ln>
                    </p:spPr>
                  </p:pic>
                </p:oleObj>
              </mc:Fallback>
            </mc:AlternateContent>
          </a:graphicData>
        </a:graphic>
      </p:graphicFrame>
      <p:graphicFrame>
        <p:nvGraphicFramePr>
          <p:cNvPr id="18441" name="Chart 13"/>
          <p:cNvGraphicFramePr>
            <a:graphicFrameLocks/>
          </p:cNvGraphicFramePr>
          <p:nvPr>
            <p:extLst>
              <p:ext uri="{D42A27DB-BD31-4B8C-83A1-F6EECF244321}">
                <p14:modId xmlns:p14="http://schemas.microsoft.com/office/powerpoint/2010/main" val="490864874"/>
              </p:ext>
            </p:extLst>
          </p:nvPr>
        </p:nvGraphicFramePr>
        <p:xfrm>
          <a:off x="4575175" y="3235570"/>
          <a:ext cx="3648075" cy="3307469"/>
        </p:xfrm>
        <a:graphic>
          <a:graphicData uri="http://schemas.openxmlformats.org/presentationml/2006/ole">
            <mc:AlternateContent xmlns:mc="http://schemas.openxmlformats.org/markup-compatibility/2006">
              <mc:Choice xmlns:v="urn:schemas-microsoft-com:vml" Requires="v">
                <p:oleObj spid="_x0000_s47183" name="Chart" r:id="rId11" imgW="3407959" imgH="3078747" progId="Excel.Chart.8">
                  <p:embed/>
                </p:oleObj>
              </mc:Choice>
              <mc:Fallback>
                <p:oleObj name="Chart" r:id="rId11" imgW="3407959" imgH="3078747" progId="Excel.Chart.8">
                  <p:embed/>
                  <p:pic>
                    <p:nvPicPr>
                      <p:cNvPr id="0" name=""/>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5175" y="3235570"/>
                        <a:ext cx="3648075" cy="3307469"/>
                      </a:xfrm>
                      <a:prstGeom prst="rect">
                        <a:avLst/>
                      </a:prstGeom>
                      <a:noFill/>
                      <a:ln>
                        <a:noFill/>
                      </a:ln>
                    </p:spPr>
                  </p:pic>
                </p:oleObj>
              </mc:Fallback>
            </mc:AlternateContent>
          </a:graphicData>
        </a:graphic>
      </p:graphicFrame>
      <p:sp>
        <p:nvSpPr>
          <p:cNvPr id="2" name="TextBox 1"/>
          <p:cNvSpPr txBox="1"/>
          <p:nvPr/>
        </p:nvSpPr>
        <p:spPr>
          <a:xfrm>
            <a:off x="8751253" y="6442076"/>
            <a:ext cx="274320" cy="369332"/>
          </a:xfrm>
          <a:prstGeom prst="rect">
            <a:avLst/>
          </a:prstGeom>
          <a:noFill/>
        </p:spPr>
        <p:txBody>
          <a:bodyPr wrap="square" rtlCol="0">
            <a:spAutoFit/>
          </a:bodyPr>
          <a:lstStyle/>
          <a:p>
            <a:r>
              <a:rPr lang="en-US" dirty="0"/>
              <a:t>5</a:t>
            </a:r>
          </a:p>
        </p:txBody>
      </p:sp>
    </p:spTree>
    <p:extLst>
      <p:ext uri="{BB962C8B-B14F-4D97-AF65-F5344CB8AC3E}">
        <p14:creationId xmlns:p14="http://schemas.microsoft.com/office/powerpoint/2010/main" val="24626012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669925" y="2819400"/>
            <a:ext cx="7804150" cy="2697163"/>
          </a:xfrm>
          <a:prstGeom prst="rect">
            <a:avLst/>
          </a:prstGeom>
          <a:ln>
            <a:noFill/>
          </a:ln>
          <a:effectLst>
            <a:outerShdw blurRad="292100" dist="139700" dir="2700000" algn="tl" rotWithShape="0">
              <a:srgbClr val="333333">
                <a:alpha val="65000"/>
              </a:srgbClr>
            </a:outerShdw>
          </a:effectLst>
        </p:spPr>
      </p:pic>
      <p:grpSp>
        <p:nvGrpSpPr>
          <p:cNvPr id="16387" name="Group 29"/>
          <p:cNvGrpSpPr>
            <a:grpSpLocks/>
          </p:cNvGrpSpPr>
          <p:nvPr/>
        </p:nvGrpSpPr>
        <p:grpSpPr bwMode="auto">
          <a:xfrm>
            <a:off x="-163513" y="2530475"/>
            <a:ext cx="8061326" cy="3376613"/>
            <a:chOff x="4808680" y="1760330"/>
            <a:chExt cx="10266091" cy="4501498"/>
          </a:xfrm>
        </p:grpSpPr>
        <p:graphicFrame>
          <p:nvGraphicFramePr>
            <p:cNvPr id="16399" name="Chart 31"/>
            <p:cNvGraphicFramePr>
              <a:graphicFrameLocks/>
            </p:cNvGraphicFramePr>
            <p:nvPr/>
          </p:nvGraphicFramePr>
          <p:xfrm>
            <a:off x="4743993" y="1692597"/>
            <a:ext cx="8292660" cy="4636965"/>
          </p:xfrm>
          <a:graphic>
            <a:graphicData uri="http://schemas.openxmlformats.org/presentationml/2006/ole">
              <mc:AlternateContent xmlns:mc="http://schemas.openxmlformats.org/markup-compatibility/2006">
                <mc:Choice xmlns:v="urn:schemas-microsoft-com:vml" Requires="v">
                  <p:oleObj spid="_x0000_s16439" name="Chart" r:id="rId6" imgW="6523285" imgH="3487214" progId="Excel.Chart.8">
                    <p:embed/>
                  </p:oleObj>
                </mc:Choice>
                <mc:Fallback>
                  <p:oleObj name="Chart" r:id="rId6" imgW="6523285" imgH="3487214" progId="Excel.Chart.8">
                    <p:embed/>
                    <p:pic>
                      <p:nvPicPr>
                        <p:cNvPr id="0" name="Chart 3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3993" y="1692597"/>
                          <a:ext cx="8292660" cy="4636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 name="Rectangle 32"/>
            <p:cNvSpPr/>
            <p:nvPr/>
          </p:nvSpPr>
          <p:spPr>
            <a:xfrm>
              <a:off x="12875183" y="2420634"/>
              <a:ext cx="398270" cy="645490"/>
            </a:xfrm>
            <a:prstGeom prst="rect">
              <a:avLst/>
            </a:prstGeom>
            <a:noFill/>
          </p:spPr>
          <p:txBody>
            <a:bodyPr wrap="none" lIns="68580" tIns="34290" rIns="68580" bIns="34290">
              <a:spAutoFit/>
            </a:bodyPr>
            <a:lstStyle/>
            <a:p>
              <a:pPr algn="ctr" eaLnBrk="1" hangingPunct="1">
                <a:defRPr/>
              </a:pPr>
              <a:r>
                <a:rPr lang="en-US" sz="2700" b="1" dirty="0">
                  <a:ln w="0"/>
                  <a:solidFill>
                    <a:srgbClr val="FFDB34"/>
                  </a:solidFill>
                  <a:effectLst>
                    <a:outerShdw blurRad="38100" dist="25400" dir="5400000" algn="ctr" rotWithShape="0">
                      <a:srgbClr val="6E747A">
                        <a:alpha val="43000"/>
                      </a:srgbClr>
                    </a:outerShdw>
                  </a:effectLst>
                  <a:latin typeface="Calibri" charset="0"/>
                  <a:ea typeface="Calibri" charset="0"/>
                  <a:cs typeface="Calibri" charset="0"/>
                </a:rPr>
                <a:t>3</a:t>
              </a:r>
            </a:p>
          </p:txBody>
        </p:sp>
        <p:sp>
          <p:nvSpPr>
            <p:cNvPr id="34" name="TextBox 33"/>
            <p:cNvSpPr txBox="1"/>
            <p:nvPr/>
          </p:nvSpPr>
          <p:spPr>
            <a:xfrm>
              <a:off x="12636625" y="2903164"/>
              <a:ext cx="2438146" cy="986224"/>
            </a:xfrm>
            <a:prstGeom prst="rect">
              <a:avLst/>
            </a:prstGeom>
            <a:noFill/>
          </p:spPr>
          <p:txBody>
            <a:bodyPr>
              <a:spAutoFit/>
            </a:bodyPr>
            <a:lstStyle/>
            <a:p>
              <a:pPr eaLnBrk="1" hangingPunct="1">
                <a:defRPr/>
              </a:pPr>
              <a:r>
                <a:rPr lang="en-US" sz="1050" dirty="0">
                  <a:solidFill>
                    <a:schemeClr val="bg1"/>
                  </a:solidFill>
                </a:rPr>
                <a:t>standard high school diploma recipients in 2012-13 enrolled </a:t>
              </a:r>
            </a:p>
            <a:p>
              <a:pPr eaLnBrk="1" hangingPunct="1">
                <a:defRPr/>
              </a:pPr>
              <a:r>
                <a:rPr lang="en-US" sz="1050" dirty="0">
                  <a:solidFill>
                    <a:schemeClr val="bg1"/>
                  </a:solidFill>
                </a:rPr>
                <a:t>in Florida higher education </a:t>
              </a:r>
            </a:p>
            <a:p>
              <a:pPr eaLnBrk="1" hangingPunct="1">
                <a:defRPr/>
              </a:pPr>
              <a:r>
                <a:rPr lang="en-US" sz="1050" dirty="0">
                  <a:solidFill>
                    <a:schemeClr val="bg1"/>
                  </a:solidFill>
                </a:rPr>
                <a:t>in 2013-14.</a:t>
              </a:r>
            </a:p>
          </p:txBody>
        </p:sp>
      </p:grpSp>
      <p:sp>
        <p:nvSpPr>
          <p:cNvPr id="16388" name="TextBox 34"/>
          <p:cNvSpPr txBox="1">
            <a:spLocks noChangeArrowheads="1"/>
          </p:cNvSpPr>
          <p:nvPr/>
        </p:nvSpPr>
        <p:spPr bwMode="auto">
          <a:xfrm>
            <a:off x="1727200" y="1958975"/>
            <a:ext cx="66960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ClrTx/>
              <a:buFontTx/>
              <a:buNone/>
            </a:pPr>
            <a:r>
              <a:rPr lang="en-US" altLang="en-US" sz="2100" b="1">
                <a:solidFill>
                  <a:srgbClr val="2A2B5B"/>
                </a:solidFill>
              </a:rPr>
              <a:t>A Pathway for Florida’s High School Graduates </a:t>
            </a:r>
            <a:r>
              <a:rPr lang="en-US" altLang="en-US" sz="2100" b="1">
                <a:solidFill>
                  <a:srgbClr val="1F295A"/>
                </a:solidFill>
              </a:rPr>
              <a:t>| 2013-14</a:t>
            </a:r>
          </a:p>
        </p:txBody>
      </p:sp>
      <p:sp>
        <p:nvSpPr>
          <p:cNvPr id="20" name="Rectangle 19"/>
          <p:cNvSpPr/>
          <p:nvPr/>
        </p:nvSpPr>
        <p:spPr>
          <a:xfrm>
            <a:off x="6175375" y="4370388"/>
            <a:ext cx="1008063" cy="485775"/>
          </a:xfrm>
          <a:prstGeom prst="rect">
            <a:avLst/>
          </a:prstGeom>
          <a:noFill/>
        </p:spPr>
        <p:txBody>
          <a:bodyPr wrap="none" lIns="68580" tIns="34290" rIns="68580" bIns="34290">
            <a:spAutoFit/>
          </a:bodyPr>
          <a:lstStyle/>
          <a:p>
            <a:pPr algn="ctr" eaLnBrk="1" hangingPunct="1">
              <a:defRPr/>
            </a:pPr>
            <a:r>
              <a:rPr lang="en-US" sz="2700" b="1" dirty="0">
                <a:ln w="0"/>
                <a:solidFill>
                  <a:srgbClr val="FFDB34"/>
                </a:solidFill>
                <a:effectLst>
                  <a:outerShdw blurRad="38100" dist="25400" dir="5400000" algn="ctr" rotWithShape="0">
                    <a:srgbClr val="6E747A">
                      <a:alpha val="43000"/>
                    </a:srgbClr>
                  </a:outerShdw>
                </a:effectLst>
                <a:latin typeface="Calibri" charset="0"/>
                <a:ea typeface="Calibri" charset="0"/>
                <a:cs typeface="Calibri" charset="0"/>
              </a:rPr>
              <a:t>65.7%</a:t>
            </a:r>
          </a:p>
        </p:txBody>
      </p:sp>
      <p:sp>
        <p:nvSpPr>
          <p:cNvPr id="3" name="Rectangle 2"/>
          <p:cNvSpPr/>
          <p:nvPr/>
        </p:nvSpPr>
        <p:spPr>
          <a:xfrm>
            <a:off x="6005513" y="4779963"/>
            <a:ext cx="1606550" cy="576262"/>
          </a:xfrm>
          <a:prstGeom prst="rect">
            <a:avLst/>
          </a:prstGeom>
        </p:spPr>
        <p:txBody>
          <a:bodyPr>
            <a:spAutoFit/>
          </a:bodyPr>
          <a:lstStyle/>
          <a:p>
            <a:pPr eaLnBrk="1" hangingPunct="1">
              <a:defRPr/>
            </a:pPr>
            <a:r>
              <a:rPr lang="en-US" sz="1050" dirty="0">
                <a:solidFill>
                  <a:schemeClr val="bg1"/>
                </a:solidFill>
              </a:rPr>
              <a:t>enrolled in a Florida College System institution.</a:t>
            </a:r>
          </a:p>
        </p:txBody>
      </p:sp>
      <p:cxnSp>
        <p:nvCxnSpPr>
          <p:cNvPr id="6" name="Straight Connector 5"/>
          <p:cNvCxnSpPr/>
          <p:nvPr/>
        </p:nvCxnSpPr>
        <p:spPr>
          <a:xfrm>
            <a:off x="5762625" y="3498850"/>
            <a:ext cx="0" cy="194945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6392" name="TextBox 3"/>
          <p:cNvSpPr txBox="1">
            <a:spLocks noChangeArrowheads="1"/>
          </p:cNvSpPr>
          <p:nvPr/>
        </p:nvSpPr>
        <p:spPr bwMode="auto">
          <a:xfrm>
            <a:off x="6194425" y="4071938"/>
            <a:ext cx="1092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ClrTx/>
              <a:buFontTx/>
              <a:buNone/>
            </a:pPr>
            <a:r>
              <a:rPr lang="en-US" altLang="en-US" sz="1800" i="1">
                <a:solidFill>
                  <a:schemeClr val="bg1"/>
                </a:solidFill>
              </a:rPr>
              <a:t>…of these</a:t>
            </a:r>
          </a:p>
        </p:txBody>
      </p:sp>
      <p:sp>
        <p:nvSpPr>
          <p:cNvPr id="7" name="Rectangle 6"/>
          <p:cNvSpPr/>
          <p:nvPr/>
        </p:nvSpPr>
        <p:spPr>
          <a:xfrm>
            <a:off x="6269038" y="2930525"/>
            <a:ext cx="800100" cy="317500"/>
          </a:xfrm>
          <a:prstGeom prst="rect">
            <a:avLst/>
          </a:prstGeom>
        </p:spPr>
        <p:txBody>
          <a:bodyPr>
            <a:spAutoFit/>
          </a:bodyPr>
          <a:lstStyle/>
          <a:p>
            <a:pPr eaLnBrk="1" hangingPunct="1">
              <a:defRPr/>
            </a:pPr>
            <a:r>
              <a:rPr lang="en-US" sz="1460" dirty="0">
                <a:ln w="0"/>
                <a:solidFill>
                  <a:srgbClr val="FFDB34"/>
                </a:solidFill>
                <a:effectLst>
                  <a:outerShdw blurRad="38100" dist="25400" dir="5400000" algn="ctr" rotWithShape="0">
                    <a:srgbClr val="6E747A">
                      <a:alpha val="43000"/>
                    </a:srgbClr>
                  </a:outerShdw>
                </a:effectLst>
                <a:latin typeface="Calibri" charset="0"/>
                <a:ea typeface="Calibri" charset="0"/>
                <a:cs typeface="Calibri" charset="0"/>
              </a:rPr>
              <a:t>out of</a:t>
            </a:r>
          </a:p>
        </p:txBody>
      </p:sp>
      <p:sp>
        <p:nvSpPr>
          <p:cNvPr id="8" name="Rectangle 7"/>
          <p:cNvSpPr/>
          <p:nvPr/>
        </p:nvSpPr>
        <p:spPr>
          <a:xfrm>
            <a:off x="6370638" y="3073400"/>
            <a:ext cx="603250" cy="317500"/>
          </a:xfrm>
          <a:prstGeom prst="rect">
            <a:avLst/>
          </a:prstGeom>
        </p:spPr>
        <p:txBody>
          <a:bodyPr wrap="none">
            <a:spAutoFit/>
          </a:bodyPr>
          <a:lstStyle/>
          <a:p>
            <a:pPr algn="ctr" eaLnBrk="1" hangingPunct="1">
              <a:defRPr/>
            </a:pPr>
            <a:r>
              <a:rPr lang="en-US" sz="1463" dirty="0">
                <a:ln w="0"/>
                <a:solidFill>
                  <a:srgbClr val="FFDB34"/>
                </a:solidFill>
                <a:effectLst>
                  <a:outerShdw blurRad="38100" dist="25400" dir="5400000" algn="ctr" rotWithShape="0">
                    <a:srgbClr val="6E747A">
                      <a:alpha val="43000"/>
                    </a:srgbClr>
                  </a:outerShdw>
                </a:effectLst>
                <a:latin typeface="Calibri" charset="0"/>
                <a:ea typeface="Calibri" charset="0"/>
                <a:cs typeface="Calibri" charset="0"/>
              </a:rPr>
              <a:t>every</a:t>
            </a:r>
            <a:endParaRPr lang="en-US" sz="1463" b="1" dirty="0">
              <a:ln w="0"/>
              <a:solidFill>
                <a:srgbClr val="FFDB34"/>
              </a:solidFill>
              <a:effectLst>
                <a:outerShdw blurRad="38100" dist="25400" dir="5400000" algn="ctr" rotWithShape="0">
                  <a:srgbClr val="6E747A">
                    <a:alpha val="43000"/>
                  </a:srgbClr>
                </a:outerShdw>
              </a:effectLst>
              <a:latin typeface="Calibri" charset="0"/>
              <a:ea typeface="Calibri" charset="0"/>
              <a:cs typeface="Calibri" charset="0"/>
            </a:endParaRPr>
          </a:p>
        </p:txBody>
      </p:sp>
      <p:sp>
        <p:nvSpPr>
          <p:cNvPr id="10" name="Rectangle 9"/>
          <p:cNvSpPr/>
          <p:nvPr/>
        </p:nvSpPr>
        <p:spPr>
          <a:xfrm>
            <a:off x="6742113" y="2997200"/>
            <a:ext cx="515937" cy="508000"/>
          </a:xfrm>
          <a:prstGeom prst="rect">
            <a:avLst/>
          </a:prstGeom>
        </p:spPr>
        <p:txBody>
          <a:bodyPr wrap="none">
            <a:spAutoFit/>
          </a:bodyPr>
          <a:lstStyle/>
          <a:p>
            <a:pPr algn="ctr" eaLnBrk="1" hangingPunct="1">
              <a:defRPr/>
            </a:pPr>
            <a:r>
              <a:rPr lang="en-US" sz="2700" b="1" dirty="0">
                <a:ln w="0"/>
                <a:solidFill>
                  <a:srgbClr val="FFC000"/>
                </a:solidFill>
                <a:effectLst>
                  <a:outerShdw blurRad="38100" dist="25400" dir="5400000" algn="ctr" rotWithShape="0">
                    <a:srgbClr val="6E747A">
                      <a:alpha val="43000"/>
                    </a:srgbClr>
                  </a:outerShdw>
                </a:effectLst>
                <a:latin typeface="Calibri" charset="0"/>
                <a:ea typeface="Calibri" charset="0"/>
                <a:cs typeface="Calibri" charset="0"/>
              </a:rPr>
              <a:t> </a:t>
            </a:r>
            <a:r>
              <a:rPr lang="en-US" sz="2700" b="1" dirty="0">
                <a:ln w="0"/>
                <a:solidFill>
                  <a:srgbClr val="FFDB34"/>
                </a:solidFill>
                <a:effectLst>
                  <a:outerShdw blurRad="38100" dist="25400" dir="5400000" algn="ctr" rotWithShape="0">
                    <a:srgbClr val="6E747A">
                      <a:alpha val="43000"/>
                    </a:srgbClr>
                  </a:outerShdw>
                </a:effectLst>
                <a:latin typeface="Calibri" charset="0"/>
                <a:ea typeface="Calibri" charset="0"/>
                <a:cs typeface="Calibri" charset="0"/>
              </a:rPr>
              <a:t>5 </a:t>
            </a:r>
          </a:p>
        </p:txBody>
      </p:sp>
      <p:sp>
        <p:nvSpPr>
          <p:cNvPr id="11" name="Rectangle 10"/>
          <p:cNvSpPr/>
          <p:nvPr/>
        </p:nvSpPr>
        <p:spPr bwMode="auto">
          <a:xfrm>
            <a:off x="0" y="1104899"/>
            <a:ext cx="9144000" cy="485775"/>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eaLnBrk="1" hangingPunct="1">
              <a:defRPr/>
            </a:pPr>
            <a:r>
              <a:rPr lang="en-US" sz="3600" dirty="0"/>
              <a:t>THE SMART CHOICE</a:t>
            </a:r>
          </a:p>
        </p:txBody>
      </p:sp>
      <p:sp>
        <p:nvSpPr>
          <p:cNvPr id="2" name="TextBox 1"/>
          <p:cNvSpPr txBox="1"/>
          <p:nvPr/>
        </p:nvSpPr>
        <p:spPr>
          <a:xfrm>
            <a:off x="8732520" y="6400800"/>
            <a:ext cx="243840" cy="369332"/>
          </a:xfrm>
          <a:prstGeom prst="rect">
            <a:avLst/>
          </a:prstGeom>
          <a:noFill/>
        </p:spPr>
        <p:txBody>
          <a:bodyPr wrap="square" rtlCol="0">
            <a:spAutoFit/>
          </a:bodyPr>
          <a:lstStyle/>
          <a:p>
            <a:r>
              <a:rPr lang="en-US" dirty="0" smtClean="0"/>
              <a:t>6</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628650" y="1906588"/>
            <a:ext cx="7886700" cy="4354512"/>
          </a:xfrm>
        </p:spPr>
        <p:txBody>
          <a:bodyPr/>
          <a:lstStyle/>
          <a:p>
            <a:r>
              <a:rPr lang="en-US" altLang="en-US" sz="2000" smtClean="0"/>
              <a:t>95% of 2014-15 FCS graduates are continuing their education or working the year after graduation, with an average full-time wage of $42,500.</a:t>
            </a:r>
          </a:p>
          <a:p>
            <a:r>
              <a:rPr lang="en-US" altLang="en-US" sz="2000" smtClean="0"/>
              <a:t>9 out of 10 graduates are continuing education or employed in Florida.</a:t>
            </a:r>
          </a:p>
        </p:txBody>
      </p:sp>
      <p:sp>
        <p:nvSpPr>
          <p:cNvPr id="4" name="Rectangle 3"/>
          <p:cNvSpPr/>
          <p:nvPr/>
        </p:nvSpPr>
        <p:spPr bwMode="auto">
          <a:xfrm>
            <a:off x="0" y="1104900"/>
            <a:ext cx="9144000" cy="485775"/>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eaLnBrk="1" hangingPunct="1">
              <a:defRPr/>
            </a:pPr>
            <a:r>
              <a:rPr lang="en-US" sz="3600" dirty="0" smtClean="0">
                <a:solidFill>
                  <a:prstClr val="white"/>
                </a:solidFill>
              </a:rPr>
              <a:t>PLACEMENT &amp; WORKFORCE EARNINGS</a:t>
            </a:r>
            <a:endParaRPr lang="en-US" sz="3600" dirty="0">
              <a:solidFill>
                <a:prstClr val="white"/>
              </a:solidFill>
            </a:endParaRPr>
          </a:p>
        </p:txBody>
      </p:sp>
      <p:graphicFrame>
        <p:nvGraphicFramePr>
          <p:cNvPr id="3" name="Chart 4"/>
          <p:cNvGraphicFramePr>
            <a:graphicFrameLocks/>
          </p:cNvGraphicFramePr>
          <p:nvPr>
            <p:extLst>
              <p:ext uri="{D42A27DB-BD31-4B8C-83A1-F6EECF244321}">
                <p14:modId xmlns:p14="http://schemas.microsoft.com/office/powerpoint/2010/main" val="2317834938"/>
              </p:ext>
            </p:extLst>
          </p:nvPr>
        </p:nvGraphicFramePr>
        <p:xfrm>
          <a:off x="92075" y="3007360"/>
          <a:ext cx="8937625" cy="334899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12725" y="6267450"/>
            <a:ext cx="7669213" cy="254000"/>
          </a:xfrm>
          <a:prstGeom prst="rect">
            <a:avLst/>
          </a:prstGeom>
          <a:noFill/>
        </p:spPr>
        <p:txBody>
          <a:bodyPr>
            <a:spAutoFit/>
          </a:bodyPr>
          <a:lstStyle/>
          <a:p>
            <a:pPr>
              <a:defRPr/>
            </a:pPr>
            <a:r>
              <a:rPr lang="en-US" sz="1050" dirty="0"/>
              <a:t>Source: </a:t>
            </a:r>
            <a:r>
              <a:rPr lang="en-US" altLang="en-US" sz="1050" dirty="0"/>
              <a:t>Florida Department of Education, Florida Education &amp; Training Placement Information Program (FETPIP)</a:t>
            </a:r>
            <a:endParaRPr lang="en-US" altLang="en-US" sz="2400" dirty="0"/>
          </a:p>
        </p:txBody>
      </p:sp>
      <p:sp>
        <p:nvSpPr>
          <p:cNvPr id="2" name="TextBox 1"/>
          <p:cNvSpPr txBox="1"/>
          <p:nvPr/>
        </p:nvSpPr>
        <p:spPr>
          <a:xfrm>
            <a:off x="8854440" y="6407150"/>
            <a:ext cx="226060" cy="369332"/>
          </a:xfrm>
          <a:prstGeom prst="rect">
            <a:avLst/>
          </a:prstGeom>
          <a:noFill/>
        </p:spPr>
        <p:txBody>
          <a:bodyPr wrap="square" rtlCol="0">
            <a:spAutoFit/>
          </a:bodyPr>
          <a:lstStyle/>
          <a:p>
            <a:r>
              <a:rPr lang="en-US" dirty="0" smtClean="0"/>
              <a:t>7</a:t>
            </a:r>
            <a:endParaRPr lang="en-US" dirty="0"/>
          </a:p>
        </p:txBody>
      </p:sp>
    </p:spTree>
    <p:extLst>
      <p:ext uri="{BB962C8B-B14F-4D97-AF65-F5344CB8AC3E}">
        <p14:creationId xmlns:p14="http://schemas.microsoft.com/office/powerpoint/2010/main" val="4087202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37150" y="1398588"/>
            <a:ext cx="3548063"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8"/>
          <p:cNvSpPr txBox="1">
            <a:spLocks noChangeArrowheads="1"/>
          </p:cNvSpPr>
          <p:nvPr/>
        </p:nvSpPr>
        <p:spPr bwMode="auto">
          <a:xfrm>
            <a:off x="2876550" y="1054100"/>
            <a:ext cx="31591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ClrTx/>
              <a:buFontTx/>
              <a:buNone/>
            </a:pPr>
            <a:r>
              <a:rPr lang="en-US" altLang="en-US" sz="2100" b="1">
                <a:solidFill>
                  <a:schemeClr val="bg1"/>
                </a:solidFill>
                <a:latin typeface="Gotham HTF"/>
                <a:ea typeface="Gotham HTF"/>
                <a:cs typeface="Gotham HTF"/>
              </a:rPr>
              <a:t>STUDENT </a:t>
            </a:r>
            <a:r>
              <a:rPr lang="en-US" altLang="en-US" sz="2100">
                <a:solidFill>
                  <a:schemeClr val="bg1"/>
                </a:solidFill>
                <a:latin typeface="Gotham HTF Book"/>
                <a:ea typeface="Gotham HTF Book"/>
                <a:cs typeface="Gotham HTF Book"/>
              </a:rPr>
              <a:t>SNAPSHOT</a:t>
            </a:r>
          </a:p>
        </p:txBody>
      </p:sp>
      <p:sp>
        <p:nvSpPr>
          <p:cNvPr id="20484" name="object 12"/>
          <p:cNvSpPr txBox="1">
            <a:spLocks noChangeArrowheads="1"/>
          </p:cNvSpPr>
          <p:nvPr/>
        </p:nvSpPr>
        <p:spPr bwMode="auto">
          <a:xfrm>
            <a:off x="1014413" y="1730375"/>
            <a:ext cx="5021262"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9525">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ClrTx/>
              <a:buFontTx/>
              <a:buNone/>
            </a:pPr>
            <a:r>
              <a:rPr lang="en-US" altLang="en-US" sz="2400" b="1">
                <a:solidFill>
                  <a:srgbClr val="002060"/>
                </a:solidFill>
                <a:cs typeface="Times New Roman" panose="02020603050405020304" pitchFamily="18" charset="0"/>
              </a:rPr>
              <a:t>Student Enrollments | </a:t>
            </a:r>
            <a:r>
              <a:rPr lang="en-US" altLang="en-US" sz="2400" b="1">
                <a:solidFill>
                  <a:srgbClr val="AC2791"/>
                </a:solidFill>
                <a:cs typeface="Times New Roman" panose="02020603050405020304" pitchFamily="18" charset="0"/>
              </a:rPr>
              <a:t>2015-16</a:t>
            </a:r>
            <a:endParaRPr lang="en-US" altLang="en-US" sz="2400">
              <a:solidFill>
                <a:srgbClr val="AC2791"/>
              </a:solidFill>
              <a:cs typeface="Times New Roman" panose="02020603050405020304" pitchFamily="18" charset="0"/>
            </a:endParaRPr>
          </a:p>
        </p:txBody>
      </p:sp>
      <p:sp>
        <p:nvSpPr>
          <p:cNvPr id="14" name="Rectangle 13"/>
          <p:cNvSpPr/>
          <p:nvPr/>
        </p:nvSpPr>
        <p:spPr bwMode="auto">
          <a:xfrm>
            <a:off x="0" y="896939"/>
            <a:ext cx="9144000" cy="485775"/>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eaLnBrk="1" hangingPunct="1">
              <a:defRPr/>
            </a:pPr>
            <a:r>
              <a:rPr lang="en-US" sz="3600" dirty="0" smtClean="0"/>
              <a:t>STUDENT SNAPSHOT</a:t>
            </a:r>
            <a:endParaRPr lang="en-US" sz="3600" dirty="0"/>
          </a:p>
        </p:txBody>
      </p:sp>
      <p:graphicFrame>
        <p:nvGraphicFramePr>
          <p:cNvPr id="16" name="Chart 15" title="vbbbbbb"/>
          <p:cNvGraphicFramePr/>
          <p:nvPr>
            <p:extLst>
              <p:ext uri="{D42A27DB-BD31-4B8C-83A1-F6EECF244321}">
                <p14:modId xmlns:p14="http://schemas.microsoft.com/office/powerpoint/2010/main" val="2980383869"/>
              </p:ext>
            </p:extLst>
          </p:nvPr>
        </p:nvGraphicFramePr>
        <p:xfrm>
          <a:off x="706050" y="1533786"/>
          <a:ext cx="8214430" cy="3896321"/>
        </p:xfrm>
        <a:graphic>
          <a:graphicData uri="http://schemas.openxmlformats.org/drawingml/2006/chart">
            <c:chart xmlns:c="http://schemas.openxmlformats.org/drawingml/2006/chart" xmlns:r="http://schemas.openxmlformats.org/officeDocument/2006/relationships" r:id="rId4"/>
          </a:graphicData>
        </a:graphic>
      </p:graphicFrame>
      <p:grpSp>
        <p:nvGrpSpPr>
          <p:cNvPr id="21" name="Group 7"/>
          <p:cNvGrpSpPr>
            <a:grpSpLocks/>
          </p:cNvGrpSpPr>
          <p:nvPr/>
        </p:nvGrpSpPr>
        <p:grpSpPr bwMode="auto">
          <a:xfrm>
            <a:off x="1346200" y="4759885"/>
            <a:ext cx="2884488" cy="1658938"/>
            <a:chOff x="2824007" y="4875573"/>
            <a:chExt cx="2883033" cy="1659805"/>
          </a:xfrm>
          <a:solidFill>
            <a:schemeClr val="accent4"/>
          </a:solidFill>
        </p:grpSpPr>
        <p:sp>
          <p:nvSpPr>
            <p:cNvPr id="22" name="Flowchart: Manual Input 21"/>
            <p:cNvSpPr/>
            <p:nvPr/>
          </p:nvSpPr>
          <p:spPr>
            <a:xfrm>
              <a:off x="2824007" y="4875573"/>
              <a:ext cx="2883033" cy="1659805"/>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TextBox 9"/>
            <p:cNvSpPr txBox="1">
              <a:spLocks noChangeArrowheads="1"/>
            </p:cNvSpPr>
            <p:nvPr/>
          </p:nvSpPr>
          <p:spPr bwMode="auto">
            <a:xfrm>
              <a:off x="2913642" y="5396542"/>
              <a:ext cx="2716648" cy="95410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ClrTx/>
                <a:buFontTx/>
                <a:buNone/>
                <a:defRPr/>
              </a:pPr>
              <a:r>
                <a:rPr lang="en-US" altLang="en-US" sz="1400" dirty="0" smtClean="0">
                  <a:solidFill>
                    <a:schemeClr val="tx2"/>
                  </a:solidFill>
                </a:rPr>
                <a:t>Florida is the </a:t>
              </a:r>
              <a:r>
                <a:rPr lang="en-US" altLang="en-US" sz="1400" b="1" dirty="0" smtClean="0">
                  <a:solidFill>
                    <a:srgbClr val="000090"/>
                  </a:solidFill>
                </a:rPr>
                <a:t>No. 1 certificate and degrees producer </a:t>
              </a:r>
              <a:r>
                <a:rPr lang="en-US" altLang="en-US" sz="1400" dirty="0" smtClean="0">
                  <a:solidFill>
                    <a:schemeClr val="tx2"/>
                  </a:solidFill>
                </a:rPr>
                <a:t>among Southern states affiliated with the Southern Regional Education Board</a:t>
              </a:r>
            </a:p>
          </p:txBody>
        </p:sp>
        <p:sp>
          <p:nvSpPr>
            <p:cNvPr id="24" name="Title 1"/>
            <p:cNvSpPr txBox="1">
              <a:spLocks/>
            </p:cNvSpPr>
            <p:nvPr/>
          </p:nvSpPr>
          <p:spPr bwMode="auto">
            <a:xfrm>
              <a:off x="3160396" y="5160052"/>
              <a:ext cx="2319926" cy="2495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defRPr/>
              </a:pPr>
              <a:r>
                <a:rPr lang="en-US" altLang="en-US" sz="2000" b="1" dirty="0" smtClean="0">
                  <a:solidFill>
                    <a:srgbClr val="00689B"/>
                  </a:solidFill>
                </a:rPr>
                <a:t>#1 in award rankings</a:t>
              </a:r>
            </a:p>
          </p:txBody>
        </p:sp>
        <p:sp>
          <p:nvSpPr>
            <p:cNvPr id="25" name="Rectangle 24"/>
            <p:cNvSpPr/>
            <p:nvPr/>
          </p:nvSpPr>
          <p:spPr>
            <a:xfrm>
              <a:off x="2946619" y="6290823"/>
              <a:ext cx="1694595" cy="208071"/>
            </a:xfrm>
            <a:prstGeom prst="rect">
              <a:avLst/>
            </a:prstGeom>
            <a:grpFill/>
          </p:spPr>
          <p:txBody>
            <a:bodyPr wrap="none">
              <a:spAutoFit/>
            </a:bodyPr>
            <a:lstStyle/>
            <a:p>
              <a:pPr eaLnBrk="1" hangingPunct="1">
                <a:defRPr/>
              </a:pPr>
              <a:r>
                <a:rPr lang="en-US" sz="750" i="1" dirty="0">
                  <a:solidFill>
                    <a:schemeClr val="tx2"/>
                  </a:solidFill>
                </a:rPr>
                <a:t>(SREB State Database Exchange, 2016)</a:t>
              </a:r>
            </a:p>
          </p:txBody>
        </p:sp>
      </p:grpSp>
      <p:sp>
        <p:nvSpPr>
          <p:cNvPr id="2" name="TextBox 1"/>
          <p:cNvSpPr txBox="1"/>
          <p:nvPr/>
        </p:nvSpPr>
        <p:spPr>
          <a:xfrm>
            <a:off x="8685213" y="6382358"/>
            <a:ext cx="458787" cy="369332"/>
          </a:xfrm>
          <a:prstGeom prst="rect">
            <a:avLst/>
          </a:prstGeom>
          <a:noFill/>
        </p:spPr>
        <p:txBody>
          <a:bodyPr wrap="square" rtlCol="0">
            <a:spAutoFit/>
          </a:bodyPr>
          <a:lstStyle/>
          <a:p>
            <a:r>
              <a:rPr lang="en-US" dirty="0" smtClean="0"/>
              <a:t>8</a:t>
            </a:r>
            <a:endParaRPr lang="en-US" dirty="0"/>
          </a:p>
        </p:txBody>
      </p:sp>
    </p:spTree>
    <p:extLst>
      <p:ext uri="{BB962C8B-B14F-4D97-AF65-F5344CB8AC3E}">
        <p14:creationId xmlns:p14="http://schemas.microsoft.com/office/powerpoint/2010/main" val="3427665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bwMode="auto">
          <a:xfrm>
            <a:off x="0" y="1104899"/>
            <a:ext cx="9144000" cy="485775"/>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eaLnBrk="1" hangingPunct="1">
              <a:defRPr/>
            </a:pPr>
            <a:r>
              <a:rPr lang="en-US" sz="2800" b="1" dirty="0"/>
              <a:t>GATEWAY</a:t>
            </a:r>
            <a:r>
              <a:rPr lang="en-US" sz="2800" dirty="0"/>
              <a:t> TO THE WORKFORCE</a:t>
            </a:r>
          </a:p>
        </p:txBody>
      </p:sp>
      <p:sp>
        <p:nvSpPr>
          <p:cNvPr id="18440" name="TextBox 4"/>
          <p:cNvSpPr txBox="1">
            <a:spLocks noChangeArrowheads="1"/>
          </p:cNvSpPr>
          <p:nvPr/>
        </p:nvSpPr>
        <p:spPr bwMode="auto">
          <a:xfrm>
            <a:off x="0" y="6384925"/>
            <a:ext cx="39290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ClrTx/>
              <a:buFontTx/>
              <a:buNone/>
            </a:pPr>
            <a:r>
              <a:rPr lang="en-US" altLang="en-US" sz="800"/>
              <a:t>Source: PK-20 Education Reporting &amp; Accessibility  (PERA) and FCS Research &amp; Analytics</a:t>
            </a:r>
          </a:p>
        </p:txBody>
      </p:sp>
      <p:pic>
        <p:nvPicPr>
          <p:cNvPr id="2" name="Picture 1"/>
          <p:cNvPicPr>
            <a:picLocks noChangeAspect="1"/>
          </p:cNvPicPr>
          <p:nvPr/>
        </p:nvPicPr>
        <p:blipFill>
          <a:blip r:embed="rId3"/>
          <a:stretch>
            <a:fillRect/>
          </a:stretch>
        </p:blipFill>
        <p:spPr>
          <a:xfrm>
            <a:off x="2194560" y="1590675"/>
            <a:ext cx="4526280" cy="4820428"/>
          </a:xfrm>
          <a:prstGeom prst="rect">
            <a:avLst/>
          </a:prstGeom>
        </p:spPr>
      </p:pic>
      <p:sp>
        <p:nvSpPr>
          <p:cNvPr id="4" name="TextBox 3"/>
          <p:cNvSpPr txBox="1"/>
          <p:nvPr/>
        </p:nvSpPr>
        <p:spPr>
          <a:xfrm>
            <a:off x="8732520" y="6384925"/>
            <a:ext cx="289560" cy="369332"/>
          </a:xfrm>
          <a:prstGeom prst="rect">
            <a:avLst/>
          </a:prstGeom>
          <a:noFill/>
        </p:spPr>
        <p:txBody>
          <a:bodyPr wrap="square" rtlCol="0">
            <a:spAutoFit/>
          </a:bodyPr>
          <a:lstStyle/>
          <a:p>
            <a:r>
              <a:rPr lang="en-US" dirty="0" smtClean="0"/>
              <a:t>9</a:t>
            </a:r>
            <a:endParaRPr lang="en-US" dirty="0"/>
          </a:p>
        </p:txBody>
      </p:sp>
    </p:spTree>
    <p:extLst>
      <p:ext uri="{BB962C8B-B14F-4D97-AF65-F5344CB8AC3E}">
        <p14:creationId xmlns:p14="http://schemas.microsoft.com/office/powerpoint/2010/main" val="12232736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loridaDOE_PPT_template_Standard [Read-Only]" id="{AE86ED62-49C8-40D2-A5C0-3567D0D61C16}" vid="{359B3EA7-DE13-454F-B3C4-65853C7A2C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8722</TotalTime>
  <Words>2351</Words>
  <Application>Microsoft Office PowerPoint</Application>
  <PresentationFormat>On-screen Show (4:3)</PresentationFormat>
  <Paragraphs>327</Paragraphs>
  <Slides>27</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Office Theme</vt:lpstr>
      <vt:lpstr>Chart</vt:lpstr>
      <vt:lpstr>Preparing Postsecondary Students for Success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Building on Excellence</vt:lpstr>
      <vt:lpstr>COLLEGE PRIORITIES</vt:lpstr>
      <vt:lpstr>PowerPoint Presentation</vt:lpstr>
      <vt:lpstr>PowerPoint Presentation</vt:lpstr>
      <vt:lpstr>PowerPoint Presentation</vt:lpstr>
      <vt:lpstr>PowerPoint Presentation</vt:lpstr>
      <vt:lpstr>PowerPoint Presentation</vt:lpstr>
      <vt:lpstr>Advisement: Guided Pathways  </vt:lpstr>
      <vt:lpstr>PowerPoint Presentation</vt:lpstr>
      <vt:lpstr>PowerPoint Presentation</vt:lpstr>
      <vt:lpstr>PowerPoint Presentation</vt:lpstr>
      <vt:lpstr>PowerPoint Presentation</vt:lpstr>
      <vt:lpstr>Instructional Strategies and Support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Anderson</dc:creator>
  <cp:lastModifiedBy>Sharlee Whiddon</cp:lastModifiedBy>
  <cp:revision>119</cp:revision>
  <cp:lastPrinted>2017-10-20T13:31:49Z</cp:lastPrinted>
  <dcterms:created xsi:type="dcterms:W3CDTF">2014-05-08T13:36:48Z</dcterms:created>
  <dcterms:modified xsi:type="dcterms:W3CDTF">2017-11-06T18:13:57Z</dcterms:modified>
</cp:coreProperties>
</file>